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3" r:id="rId2"/>
    <p:sldId id="1227" r:id="rId3"/>
    <p:sldId id="1228" r:id="rId4"/>
    <p:sldId id="1238" r:id="rId5"/>
    <p:sldId id="1258" r:id="rId6"/>
    <p:sldId id="1257" r:id="rId7"/>
    <p:sldId id="1242" r:id="rId8"/>
    <p:sldId id="1256" r:id="rId9"/>
    <p:sldId id="1259" r:id="rId10"/>
    <p:sldId id="1243" r:id="rId11"/>
    <p:sldId id="1244" r:id="rId12"/>
    <p:sldId id="1246" r:id="rId13"/>
    <p:sldId id="1245" r:id="rId14"/>
    <p:sldId id="1250" r:id="rId15"/>
    <p:sldId id="1260" r:id="rId16"/>
  </p:sldIdLst>
  <p:sldSz cx="12192000" cy="6858000"/>
  <p:notesSz cx="6858000" cy="9144000"/>
  <p:embeddedFontLst>
    <p:embeddedFont>
      <p:font typeface="KPMG Extralight" panose="020B060402020202020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ha, Yash" initials="SY" lastIdx="66" clrIdx="0">
    <p:extLst>
      <p:ext uri="{19B8F6BF-5375-455C-9EA6-DF929625EA0E}">
        <p15:presenceInfo xmlns:p15="http://schemas.microsoft.com/office/powerpoint/2012/main" userId="Sinha, Yas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F0C8"/>
    <a:srgbClr val="001861"/>
    <a:srgbClr val="9DBAD4"/>
    <a:srgbClr val="00B0F0"/>
    <a:srgbClr val="FFD966"/>
    <a:srgbClr val="8EA9DB"/>
    <a:srgbClr val="FFFFFF"/>
    <a:srgbClr val="000000"/>
    <a:srgbClr val="D7C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2579" autoAdjust="0"/>
  </p:normalViewPr>
  <p:slideViewPr>
    <p:cSldViewPr snapToGrid="0" showGuides="1">
      <p:cViewPr varScale="1">
        <p:scale>
          <a:sx n="64" d="100"/>
          <a:sy n="64" d="100"/>
        </p:scale>
        <p:origin x="984" y="48"/>
      </p:cViewPr>
      <p:guideLst/>
    </p:cSldViewPr>
  </p:slideViewPr>
  <p:outlineViewPr>
    <p:cViewPr>
      <p:scale>
        <a:sx n="33" d="100"/>
        <a:sy n="33" d="100"/>
      </p:scale>
      <p:origin x="0" y="-1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400" b="1" i="0" baseline="0" dirty="0">
                <a:effectLst/>
              </a:rPr>
              <a:t>Domestic Tourist Visits in Karnataka (in Crores)</a:t>
            </a:r>
            <a:endParaRPr lang="en-IN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6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C9B-4439-B29A-8A921E10AAB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98010140</c:v>
                </c:pt>
                <c:pt idx="1">
                  <c:v>118283220</c:v>
                </c:pt>
                <c:pt idx="2">
                  <c:v>119863942</c:v>
                </c:pt>
                <c:pt idx="3">
                  <c:v>129752600</c:v>
                </c:pt>
                <c:pt idx="4">
                  <c:v>179980191</c:v>
                </c:pt>
                <c:pt idx="5">
                  <c:v>214306456</c:v>
                </c:pt>
                <c:pt idx="6">
                  <c:v>227934714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9B-4439-B29A-8A921E10A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27"/>
        <c:axId val="912766959"/>
        <c:axId val="897224767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Foreign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Sheet1!$C$2:$C$8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636378</c:v>
                      </c:pt>
                      <c:pt idx="1">
                        <c:v>561870</c:v>
                      </c:pt>
                      <c:pt idx="2">
                        <c:v>636471</c:v>
                      </c:pt>
                      <c:pt idx="3">
                        <c:v>461752</c:v>
                      </c:pt>
                      <c:pt idx="4">
                        <c:v>498148</c:v>
                      </c:pt>
                      <c:pt idx="5">
                        <c:v>543716</c:v>
                      </c:pt>
                      <c:pt idx="6">
                        <c:v>608754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C9B-4439-B29A-8A921E10AAB1}"/>
                  </c:ext>
                </c:extLst>
              </c15:ser>
            </c15:filteredBarSeries>
          </c:ext>
        </c:extLst>
      </c:barChart>
      <c:catAx>
        <c:axId val="912766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7224767"/>
        <c:crosses val="autoZero"/>
        <c:auto val="1"/>
        <c:lblAlgn val="ctr"/>
        <c:lblOffset val="100"/>
        <c:noMultiLvlLbl val="0"/>
      </c:catAx>
      <c:valAx>
        <c:axId val="897224767"/>
        <c:scaling>
          <c:orientation val="minMax"/>
        </c:scaling>
        <c:delete val="1"/>
        <c:axPos val="l"/>
        <c:numFmt formatCode="#,##0.00" sourceLinked="0"/>
        <c:majorTickMark val="none"/>
        <c:minorTickMark val="none"/>
        <c:tickLblPos val="nextTo"/>
        <c:crossAx val="912766959"/>
        <c:crosses val="autoZero"/>
        <c:crossBetween val="between"/>
        <c:dispUnits>
          <c:builtInUnit val="ten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600" b="1" i="0" baseline="0" dirty="0">
                <a:effectLst/>
              </a:rPr>
              <a:t>Foreign Tourist Visits in Karnataka (in Lakhs)</a:t>
            </a:r>
            <a:endParaRPr lang="en-IN" sz="1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Foreign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2C4-4D87-BC3D-5257274F529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Sheet1!$C$2:$C$8</c:f>
              <c:numCache>
                <c:formatCode>#,##0</c:formatCode>
                <c:ptCount val="7"/>
                <c:pt idx="0">
                  <c:v>636378</c:v>
                </c:pt>
                <c:pt idx="1">
                  <c:v>561870</c:v>
                </c:pt>
                <c:pt idx="2">
                  <c:v>636471</c:v>
                </c:pt>
                <c:pt idx="3">
                  <c:v>461752</c:v>
                </c:pt>
                <c:pt idx="4">
                  <c:v>498148</c:v>
                </c:pt>
                <c:pt idx="5">
                  <c:v>543716</c:v>
                </c:pt>
                <c:pt idx="6">
                  <c:v>608754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C4-4D87-BC3D-5257274F5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27"/>
        <c:axId val="912766959"/>
        <c:axId val="89722476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Domestic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numFmt formatCode="#,##0.0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Sheet1!$B$2:$B$8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98010140</c:v>
                      </c:pt>
                      <c:pt idx="1">
                        <c:v>118283220</c:v>
                      </c:pt>
                      <c:pt idx="2">
                        <c:v>119863942</c:v>
                      </c:pt>
                      <c:pt idx="3">
                        <c:v>129752600</c:v>
                      </c:pt>
                      <c:pt idx="4">
                        <c:v>179980191</c:v>
                      </c:pt>
                      <c:pt idx="5">
                        <c:v>214306456</c:v>
                      </c:pt>
                      <c:pt idx="6">
                        <c:v>227934714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E2C4-4D87-BC3D-5257274F5293}"/>
                  </c:ext>
                </c:extLst>
              </c15:ser>
            </c15:filteredBarSeries>
          </c:ext>
        </c:extLst>
      </c:barChart>
      <c:catAx>
        <c:axId val="912766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7224767"/>
        <c:crosses val="autoZero"/>
        <c:auto val="1"/>
        <c:lblAlgn val="ctr"/>
        <c:lblOffset val="100"/>
        <c:noMultiLvlLbl val="0"/>
      </c:catAx>
      <c:valAx>
        <c:axId val="897224767"/>
        <c:scaling>
          <c:orientation val="minMax"/>
        </c:scaling>
        <c:delete val="1"/>
        <c:axPos val="l"/>
        <c:numFmt formatCode="#,##0.00" sourceLinked="0"/>
        <c:majorTickMark val="out"/>
        <c:minorTickMark val="none"/>
        <c:tickLblPos val="nextTo"/>
        <c:crossAx val="912766959"/>
        <c:crosses val="autoZero"/>
        <c:crossBetween val="between"/>
        <c:dispUnits>
          <c:builtInUnit val="hundred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631188-F0A3-47E6-86FA-C8B32238CD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6D7EE-ECE4-4D70-9610-9BB934746C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4BB77-72EB-4018-AA54-FB5491599AA6}" type="datetimeFigureOut">
              <a:rPr lang="en-IN" smtClean="0"/>
              <a:t>01-03-2021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D8DDD-0614-4131-A163-16645907C0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EBEEBB-F852-4B19-AE87-EC3A81E421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A9FE9-EA49-4A9F-A572-C8CD0C000E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7081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857F5-8BCA-4003-B4A7-64DA7C8BA1B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7F93D-E1D1-4101-BAD0-FF0F1D637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3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7F93D-E1D1-4101-BAD0-FF0F1D6379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0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eft vertical dark image">
    <p:bg>
      <p:bgPr>
        <a:solidFill>
          <a:srgbClr val="009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54900" y="1339200"/>
            <a:ext cx="6644384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– dark vertical image – lhs 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93300" y="5036400"/>
            <a:ext cx="60432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0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Singular image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-2" y="0"/>
            <a:ext cx="48768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83698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-2" y="1339200"/>
            <a:ext cx="4876800" cy="3510000"/>
          </a:xfrm>
        </p:spPr>
        <p:txBody>
          <a:bodyPr lIns="360000" tIns="180000" rIns="360000" bIns="180000" anchor="ctr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– singular image title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31800"/>
            <a:ext cx="12191999" cy="602916"/>
          </a:xfrm>
        </p:spPr>
        <p:txBody>
          <a:bodyPr lIns="360000" rIns="900000" anchor="b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FF2E43-CC3F-4456-970B-C7257B026E7C}"/>
              </a:ext>
            </a:extLst>
          </p:cNvPr>
          <p:cNvCxnSpPr/>
          <p:nvPr userDrawn="1"/>
        </p:nvCxnSpPr>
        <p:spPr>
          <a:xfrm>
            <a:off x="0" y="1037227"/>
            <a:ext cx="12192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70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8400" y="431800"/>
            <a:ext cx="101952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201" y="1331360"/>
            <a:ext cx="10194470" cy="45455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334523" y="6607666"/>
            <a:ext cx="449655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4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26" r:id="rId2"/>
    <p:sldLayoutId id="2147483666" r:id="rId3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86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1152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296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 userDrawn="1">
          <p15:clr>
            <a:srgbClr val="F26B43"/>
          </p15:clr>
        </p15:guide>
        <p15:guide id="2" pos="627" userDrawn="1">
          <p15:clr>
            <a:srgbClr val="F26B43"/>
          </p15:clr>
        </p15:guide>
        <p15:guide id="3" pos="7055" userDrawn="1">
          <p15:clr>
            <a:srgbClr val="F26B43"/>
          </p15:clr>
        </p15:guide>
        <p15:guide id="4" orient="horz" pos="833" userDrawn="1">
          <p15:clr>
            <a:srgbClr val="F26B43"/>
          </p15:clr>
        </p15:guide>
        <p15:guide id="5" orient="horz" pos="608" userDrawn="1">
          <p15:clr>
            <a:srgbClr val="F26B43"/>
          </p15:clr>
        </p15:guide>
        <p15:guide id="6" orient="horz" pos="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9.svg"/><Relationship Id="rId18" Type="http://schemas.openxmlformats.org/officeDocument/2006/relationships/image" Target="../media/image56.png"/><Relationship Id="rId3" Type="http://schemas.openxmlformats.org/officeDocument/2006/relationships/image" Target="../media/image49.svg"/><Relationship Id="rId21" Type="http://schemas.openxmlformats.org/officeDocument/2006/relationships/image" Target="../media/image67.svg"/><Relationship Id="rId7" Type="http://schemas.openxmlformats.org/officeDocument/2006/relationships/image" Target="../media/image53.svg"/><Relationship Id="rId12" Type="http://schemas.openxmlformats.org/officeDocument/2006/relationships/image" Target="../media/image53.png"/><Relationship Id="rId17" Type="http://schemas.openxmlformats.org/officeDocument/2006/relationships/image" Target="../media/image63.svg"/><Relationship Id="rId2" Type="http://schemas.openxmlformats.org/officeDocument/2006/relationships/image" Target="../media/image48.png"/><Relationship Id="rId16" Type="http://schemas.openxmlformats.org/officeDocument/2006/relationships/image" Target="../media/image55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10" Type="http://schemas.openxmlformats.org/officeDocument/2006/relationships/image" Target="../media/image52.png"/><Relationship Id="rId19" Type="http://schemas.openxmlformats.org/officeDocument/2006/relationships/image" Target="../media/image65.svg"/><Relationship Id="rId4" Type="http://schemas.openxmlformats.org/officeDocument/2006/relationships/image" Target="../media/image49.png"/><Relationship Id="rId9" Type="http://schemas.openxmlformats.org/officeDocument/2006/relationships/image" Target="../media/image55.svg"/><Relationship Id="rId14" Type="http://schemas.openxmlformats.org/officeDocument/2006/relationships/image" Target="../media/image54.png"/><Relationship Id="rId2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79.svg"/><Relationship Id="rId18" Type="http://schemas.openxmlformats.org/officeDocument/2006/relationships/image" Target="../media/image66.png"/><Relationship Id="rId3" Type="http://schemas.openxmlformats.org/officeDocument/2006/relationships/image" Target="../media/image69.svg"/><Relationship Id="rId21" Type="http://schemas.openxmlformats.org/officeDocument/2006/relationships/image" Target="../media/image87.svg"/><Relationship Id="rId7" Type="http://schemas.openxmlformats.org/officeDocument/2006/relationships/image" Target="../media/image73.svg"/><Relationship Id="rId12" Type="http://schemas.openxmlformats.org/officeDocument/2006/relationships/image" Target="../media/image63.png"/><Relationship Id="rId17" Type="http://schemas.openxmlformats.org/officeDocument/2006/relationships/image" Target="../media/image83.svg"/><Relationship Id="rId2" Type="http://schemas.openxmlformats.org/officeDocument/2006/relationships/image" Target="../media/image58.png"/><Relationship Id="rId16" Type="http://schemas.openxmlformats.org/officeDocument/2006/relationships/image" Target="../media/image65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11" Type="http://schemas.openxmlformats.org/officeDocument/2006/relationships/image" Target="../media/image77.svg"/><Relationship Id="rId24" Type="http://schemas.openxmlformats.org/officeDocument/2006/relationships/image" Target="../media/image3.png"/><Relationship Id="rId5" Type="http://schemas.openxmlformats.org/officeDocument/2006/relationships/image" Target="../media/image71.svg"/><Relationship Id="rId15" Type="http://schemas.openxmlformats.org/officeDocument/2006/relationships/image" Target="../media/image81.svg"/><Relationship Id="rId23" Type="http://schemas.openxmlformats.org/officeDocument/2006/relationships/image" Target="../media/image89.svg"/><Relationship Id="rId10" Type="http://schemas.openxmlformats.org/officeDocument/2006/relationships/image" Target="../media/image62.png"/><Relationship Id="rId19" Type="http://schemas.openxmlformats.org/officeDocument/2006/relationships/image" Target="../media/image85.svg"/><Relationship Id="rId4" Type="http://schemas.openxmlformats.org/officeDocument/2006/relationships/image" Target="../media/image59.png"/><Relationship Id="rId9" Type="http://schemas.openxmlformats.org/officeDocument/2006/relationships/image" Target="../media/image75.svg"/><Relationship Id="rId14" Type="http://schemas.openxmlformats.org/officeDocument/2006/relationships/image" Target="../media/image64.png"/><Relationship Id="rId22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0" Type="http://schemas.microsoft.com/office/2007/relationships/hdphoto" Target="../media/hdphoto1.wdp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image" Target="../media/image38.emf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city at sunset&#10;&#10;Description automatically generated">
            <a:extLst>
              <a:ext uri="{FF2B5EF4-FFF2-40B4-BE49-F238E27FC236}">
                <a16:creationId xmlns:a16="http://schemas.microsoft.com/office/drawing/2014/main" id="{299D7FA0-C794-41C3-93C8-1838D16101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39"/>
          </a:xfrm>
          <a:prstGeom prst="rect">
            <a:avLst/>
          </a:prstGeom>
        </p:spPr>
      </p:pic>
      <p:sp>
        <p:nvSpPr>
          <p:cNvPr id="6" name="Title 12">
            <a:extLst>
              <a:ext uri="{FF2B5EF4-FFF2-40B4-BE49-F238E27FC236}">
                <a16:creationId xmlns:a16="http://schemas.microsoft.com/office/drawing/2014/main" id="{95BE72E8-EC05-4B1B-B61A-B2E0B5FE82C9}"/>
              </a:ext>
            </a:extLst>
          </p:cNvPr>
          <p:cNvSpPr txBox="1">
            <a:spLocks/>
          </p:cNvSpPr>
          <p:nvPr/>
        </p:nvSpPr>
        <p:spPr>
          <a:xfrm>
            <a:off x="0" y="978898"/>
            <a:ext cx="12192000" cy="1872000"/>
          </a:xfrm>
          <a:prstGeom prst="rect">
            <a:avLst/>
          </a:prstGeom>
          <a:solidFill>
            <a:srgbClr val="000000">
              <a:alpha val="34118"/>
            </a:srgbClr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1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dirty="0"/>
              <a:t>The “One State, Many Worlds" of Karnataka Tourism</a:t>
            </a:r>
            <a:endParaRPr lang="en-GB" sz="2800" dirty="0"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9644296D-CD42-4F75-8D61-BD325606ADB3}"/>
              </a:ext>
            </a:extLst>
          </p:cNvPr>
          <p:cNvSpPr txBox="1">
            <a:spLocks/>
          </p:cNvSpPr>
          <p:nvPr/>
        </p:nvSpPr>
        <p:spPr>
          <a:xfrm>
            <a:off x="-44971" y="6105525"/>
            <a:ext cx="12192000" cy="752414"/>
          </a:xfrm>
          <a:prstGeom prst="rect">
            <a:avLst/>
          </a:prstGeom>
          <a:solidFill>
            <a:srgbClr val="000000">
              <a:alpha val="34118"/>
            </a:srgbClr>
          </a:solidFill>
        </p:spPr>
        <p:txBody>
          <a:bodyPr vert="horz" lIns="288000" tIns="0" rIns="252000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1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02 March 2021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95BE72E8-EC05-4B1B-B61A-B2E0B5FE82C9}"/>
              </a:ext>
            </a:extLst>
          </p:cNvPr>
          <p:cNvSpPr txBox="1">
            <a:spLocks/>
          </p:cNvSpPr>
          <p:nvPr/>
        </p:nvSpPr>
        <p:spPr>
          <a:xfrm>
            <a:off x="1361606" y="6242606"/>
            <a:ext cx="8926643" cy="615333"/>
          </a:xfrm>
          <a:prstGeom prst="rect">
            <a:avLst/>
          </a:prstGeom>
          <a:solidFill>
            <a:srgbClr val="000000">
              <a:alpha val="34118"/>
            </a:srgbClr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1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By </a:t>
            </a:r>
            <a:r>
              <a:rPr lang="en-GB" sz="2800" dirty="0" err="1" smtClean="0"/>
              <a:t>Dr.</a:t>
            </a:r>
            <a:r>
              <a:rPr lang="en-GB" sz="2800" dirty="0" smtClean="0"/>
              <a:t> Rakesh Kumar K </a:t>
            </a:r>
            <a:endParaRPr lang="en-GB" sz="2800" dirty="0"/>
          </a:p>
          <a:p>
            <a:pPr algn="ctr"/>
            <a:r>
              <a:rPr lang="en-GB" sz="2800" dirty="0" smtClean="0"/>
              <a:t>Director, Tourism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9757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823A08-0AB3-465E-BBCA-E4A965BCB3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IN" dirty="0"/>
              <a:t>Support for Investments in Karnataka’s Tourism Sector</a:t>
            </a:r>
          </a:p>
        </p:txBody>
      </p:sp>
      <p:pic>
        <p:nvPicPr>
          <p:cNvPr id="4" name="Picture 3" descr="A person standing in front of a statue&#10;&#10;Description automatically generated">
            <a:extLst>
              <a:ext uri="{FF2B5EF4-FFF2-40B4-BE49-F238E27FC236}">
                <a16:creationId xmlns:a16="http://schemas.microsoft.com/office/drawing/2014/main" id="{DA9D9368-BB67-4E16-AA11-33B814FBDE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798" y="0"/>
            <a:ext cx="7315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57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38F5BD1-78B5-46CF-8910-7797D819BF73}"/>
              </a:ext>
            </a:extLst>
          </p:cNvPr>
          <p:cNvSpPr/>
          <p:nvPr/>
        </p:nvSpPr>
        <p:spPr>
          <a:xfrm>
            <a:off x="0" y="1058430"/>
            <a:ext cx="12192000" cy="1420674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endParaRPr lang="en-IN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5B38E0-EBBD-4405-9E07-16E61780A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Karnataka Tourism Policy 2020-25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02BB3F-0F04-4DBE-80F9-7CA2E4959EFD}"/>
              </a:ext>
            </a:extLst>
          </p:cNvPr>
          <p:cNvSpPr/>
          <p:nvPr/>
        </p:nvSpPr>
        <p:spPr>
          <a:xfrm>
            <a:off x="105600" y="1149303"/>
            <a:ext cx="2916000" cy="70248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Investments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964CFA-5F0C-43F6-8F81-CD716C1CCAC3}"/>
              </a:ext>
            </a:extLst>
          </p:cNvPr>
          <p:cNvSpPr/>
          <p:nvPr/>
        </p:nvSpPr>
        <p:spPr>
          <a:xfrm>
            <a:off x="105600" y="1876394"/>
            <a:ext cx="2916000" cy="396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INR 5,000 Crore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533616-0B43-442C-948B-02D723176F7E}"/>
              </a:ext>
            </a:extLst>
          </p:cNvPr>
          <p:cNvSpPr/>
          <p:nvPr/>
        </p:nvSpPr>
        <p:spPr>
          <a:xfrm>
            <a:off x="3127200" y="1149303"/>
            <a:ext cx="2916000" cy="702480"/>
          </a:xfrm>
          <a:prstGeom prst="roundRect">
            <a:avLst>
              <a:gd name="adj" fmla="val 0"/>
            </a:avLst>
          </a:prstGeom>
          <a:solidFill>
            <a:srgbClr val="48369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Employment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0E8FAD-56DB-4DAA-8CD4-E2805D567C34}"/>
              </a:ext>
            </a:extLst>
          </p:cNvPr>
          <p:cNvSpPr/>
          <p:nvPr/>
        </p:nvSpPr>
        <p:spPr>
          <a:xfrm>
            <a:off x="3127200" y="1876394"/>
            <a:ext cx="2916000" cy="396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Lakh Jobs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F7AB26-F92E-4BEE-A1E1-8FE888196D0C}"/>
              </a:ext>
            </a:extLst>
          </p:cNvPr>
          <p:cNvSpPr/>
          <p:nvPr/>
        </p:nvSpPr>
        <p:spPr>
          <a:xfrm>
            <a:off x="6148800" y="1149303"/>
            <a:ext cx="2916000" cy="70248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 Projects Benefitted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A54827-F432-49BE-ACDA-61ACF581247A}"/>
              </a:ext>
            </a:extLst>
          </p:cNvPr>
          <p:cNvSpPr/>
          <p:nvPr/>
        </p:nvSpPr>
        <p:spPr>
          <a:xfrm>
            <a:off x="6148800" y="1876394"/>
            <a:ext cx="2916000" cy="396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350+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B5448F-48C8-416A-A780-9FFA4A45D594}"/>
              </a:ext>
            </a:extLst>
          </p:cNvPr>
          <p:cNvSpPr/>
          <p:nvPr/>
        </p:nvSpPr>
        <p:spPr>
          <a:xfrm>
            <a:off x="204256" y="2727574"/>
            <a:ext cx="7380000" cy="7200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610" rIns="108000" bIns="54610"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</a:rPr>
              <a:t>Key Strategic Pillars for Karnataka Tourism Policy 2020-25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1D564E-4B41-46D7-B443-76F15CAE7303}"/>
              </a:ext>
            </a:extLst>
          </p:cNvPr>
          <p:cNvSpPr/>
          <p:nvPr/>
        </p:nvSpPr>
        <p:spPr>
          <a:xfrm>
            <a:off x="204256" y="6156788"/>
            <a:ext cx="7380000" cy="612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numCol="2" rtlCol="0" anchor="ctr"/>
          <a:lstStyle/>
          <a:p>
            <a:pPr algn="ctr">
              <a:spcAft>
                <a:spcPts val="600"/>
              </a:spcAft>
            </a:pPr>
            <a:r>
              <a:rPr lang="en-IN" sz="1600" b="1" i="1" dirty="0">
                <a:solidFill>
                  <a:schemeClr val="bg1"/>
                </a:solidFill>
              </a:rPr>
              <a:t>Institutional Frameworks</a:t>
            </a:r>
          </a:p>
          <a:p>
            <a:pPr algn="ctr">
              <a:spcAft>
                <a:spcPts val="600"/>
              </a:spcAft>
            </a:pPr>
            <a:r>
              <a:rPr lang="en-IN" sz="1600" b="1" i="1" dirty="0">
                <a:solidFill>
                  <a:schemeClr val="bg1"/>
                </a:solidFill>
              </a:rPr>
              <a:t>Facilitation Mechanisms</a:t>
            </a:r>
          </a:p>
          <a:p>
            <a:pPr algn="ctr">
              <a:spcAft>
                <a:spcPts val="600"/>
              </a:spcAft>
            </a:pPr>
            <a:r>
              <a:rPr lang="en-IN" sz="1600" b="1" i="1" dirty="0">
                <a:solidFill>
                  <a:schemeClr val="bg1"/>
                </a:solidFill>
              </a:rPr>
              <a:t>Stakeholder Management</a:t>
            </a:r>
          </a:p>
          <a:p>
            <a:pPr algn="ctr">
              <a:spcAft>
                <a:spcPts val="600"/>
              </a:spcAft>
            </a:pPr>
            <a:r>
              <a:rPr lang="en-IN" sz="1600" b="1" i="1" dirty="0">
                <a:solidFill>
                  <a:schemeClr val="bg1"/>
                </a:solidFill>
              </a:rPr>
              <a:t>Ease of Doing Business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C015A7-FEB8-4665-84B8-57F3D10087B4}"/>
              </a:ext>
            </a:extLst>
          </p:cNvPr>
          <p:cNvSpPr txBox="1">
            <a:spLocks/>
          </p:cNvSpPr>
          <p:nvPr/>
        </p:nvSpPr>
        <p:spPr>
          <a:xfrm>
            <a:off x="204256" y="3503878"/>
            <a:ext cx="2430000" cy="828000"/>
          </a:xfrm>
          <a:prstGeom prst="rect">
            <a:avLst/>
          </a:prstGeom>
          <a:solidFill>
            <a:srgbClr val="483698"/>
          </a:solidFill>
          <a:ln>
            <a:noFill/>
            <a:prstDash val="dash"/>
          </a:ln>
        </p:spPr>
        <p:txBody>
          <a:bodyPr vert="horz" lIns="36000" tIns="0" rIns="36000" bIns="0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Tourism Marketing &amp; Promotion</a:t>
            </a:r>
            <a:endParaRPr lang="en-IN" sz="16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0244BC5-A6D9-4FEF-86EB-54191D0D9D15}"/>
              </a:ext>
            </a:extLst>
          </p:cNvPr>
          <p:cNvSpPr txBox="1">
            <a:spLocks/>
          </p:cNvSpPr>
          <p:nvPr/>
        </p:nvSpPr>
        <p:spPr>
          <a:xfrm>
            <a:off x="2679256" y="3503878"/>
            <a:ext cx="2430000" cy="828000"/>
          </a:xfrm>
          <a:prstGeom prst="rect">
            <a:avLst/>
          </a:prstGeom>
          <a:solidFill>
            <a:srgbClr val="483698"/>
          </a:solidFill>
          <a:ln>
            <a:noFill/>
            <a:prstDash val="dash"/>
          </a:ln>
        </p:spPr>
        <p:txBody>
          <a:bodyPr vert="horz" lIns="36000" tIns="0" rIns="36000" bIns="0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Tourism Infrastructure Development</a:t>
            </a:r>
            <a:endParaRPr lang="en-IN" sz="16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1FDEAD-D64D-4AE0-9608-997B250EED28}"/>
              </a:ext>
            </a:extLst>
          </p:cNvPr>
          <p:cNvSpPr txBox="1">
            <a:spLocks/>
          </p:cNvSpPr>
          <p:nvPr/>
        </p:nvSpPr>
        <p:spPr>
          <a:xfrm>
            <a:off x="5154256" y="3503878"/>
            <a:ext cx="2430000" cy="828000"/>
          </a:xfrm>
          <a:prstGeom prst="rect">
            <a:avLst/>
          </a:prstGeom>
          <a:solidFill>
            <a:srgbClr val="483698"/>
          </a:solidFill>
          <a:ln>
            <a:noFill/>
            <a:prstDash val="dash"/>
          </a:ln>
        </p:spPr>
        <p:txBody>
          <a:bodyPr vert="horz" lIns="36000" tIns="0" rIns="36000" bIns="0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Tourism Products</a:t>
            </a:r>
            <a:endParaRPr lang="en-IN" sz="16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7FA47DE-28B1-4C8C-958F-601301CCD77B}"/>
              </a:ext>
            </a:extLst>
          </p:cNvPr>
          <p:cNvSpPr txBox="1">
            <a:spLocks/>
          </p:cNvSpPr>
          <p:nvPr/>
        </p:nvSpPr>
        <p:spPr>
          <a:xfrm>
            <a:off x="204256" y="4388182"/>
            <a:ext cx="2430000" cy="828000"/>
          </a:xfrm>
          <a:prstGeom prst="rect">
            <a:avLst/>
          </a:prstGeom>
          <a:solidFill>
            <a:srgbClr val="470A68"/>
          </a:solidFill>
          <a:ln>
            <a:noFill/>
            <a:prstDash val="dash"/>
          </a:ln>
        </p:spPr>
        <p:txBody>
          <a:bodyPr vert="horz" lIns="36000" tIns="0" rIns="36000" bIns="0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Skill Development &amp; Training</a:t>
            </a:r>
            <a:endParaRPr lang="en-IN" sz="16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9E09625-15D9-4102-AB67-0BA5E109557C}"/>
              </a:ext>
            </a:extLst>
          </p:cNvPr>
          <p:cNvSpPr txBox="1">
            <a:spLocks/>
          </p:cNvSpPr>
          <p:nvPr/>
        </p:nvSpPr>
        <p:spPr>
          <a:xfrm>
            <a:off x="2679256" y="4388182"/>
            <a:ext cx="2430000" cy="828000"/>
          </a:xfrm>
          <a:prstGeom prst="rect">
            <a:avLst/>
          </a:prstGeom>
          <a:solidFill>
            <a:srgbClr val="470A68"/>
          </a:solidFill>
          <a:ln>
            <a:noFill/>
            <a:prstDash val="dash"/>
          </a:ln>
        </p:spPr>
        <p:txBody>
          <a:bodyPr vert="horz" lIns="36000" tIns="0" rIns="36000" bIns="0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Tourist Comfort &amp; Safety</a:t>
            </a:r>
            <a:endParaRPr lang="en-IN" sz="16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FFD1716-A452-4B86-8395-65BACD637EE7}"/>
              </a:ext>
            </a:extLst>
          </p:cNvPr>
          <p:cNvSpPr txBox="1">
            <a:spLocks/>
          </p:cNvSpPr>
          <p:nvPr/>
        </p:nvSpPr>
        <p:spPr>
          <a:xfrm>
            <a:off x="5154256" y="4388182"/>
            <a:ext cx="2430000" cy="828000"/>
          </a:xfrm>
          <a:prstGeom prst="rect">
            <a:avLst/>
          </a:prstGeom>
          <a:solidFill>
            <a:srgbClr val="470A68"/>
          </a:solidFill>
          <a:ln>
            <a:noFill/>
            <a:prstDash val="dash"/>
          </a:ln>
        </p:spPr>
        <p:txBody>
          <a:bodyPr vert="horz" lIns="36000" tIns="0" rIns="36000" bIns="0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Community Participation</a:t>
            </a:r>
            <a:endParaRPr lang="en-IN" sz="16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B4BB277-55DF-4122-B18E-195ECE66178A}"/>
              </a:ext>
            </a:extLst>
          </p:cNvPr>
          <p:cNvSpPr txBox="1">
            <a:spLocks/>
          </p:cNvSpPr>
          <p:nvPr/>
        </p:nvSpPr>
        <p:spPr>
          <a:xfrm>
            <a:off x="204256" y="5272485"/>
            <a:ext cx="2430000" cy="82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prstDash val="dash"/>
          </a:ln>
        </p:spPr>
        <p:txBody>
          <a:bodyPr vert="horz" lIns="36000" tIns="0" rIns="36000" bIns="0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Sustainable Tourism</a:t>
            </a:r>
            <a:endParaRPr lang="en-IN" sz="16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BE9B2A3-88DB-4495-95C1-B10B248E71BC}"/>
              </a:ext>
            </a:extLst>
          </p:cNvPr>
          <p:cNvSpPr txBox="1">
            <a:spLocks/>
          </p:cNvSpPr>
          <p:nvPr/>
        </p:nvSpPr>
        <p:spPr>
          <a:xfrm>
            <a:off x="2679256" y="5272485"/>
            <a:ext cx="2430000" cy="82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prstDash val="dash"/>
          </a:ln>
        </p:spPr>
        <p:txBody>
          <a:bodyPr vert="horz" lIns="36000" tIns="0" rIns="36000" bIns="0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Tourism Analytics &amp; Digital Initiatives</a:t>
            </a:r>
            <a:endParaRPr lang="en-IN" sz="16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56AFF11-A604-4AEF-91D1-DF2E47F67AFB}"/>
              </a:ext>
            </a:extLst>
          </p:cNvPr>
          <p:cNvSpPr txBox="1">
            <a:spLocks/>
          </p:cNvSpPr>
          <p:nvPr/>
        </p:nvSpPr>
        <p:spPr>
          <a:xfrm>
            <a:off x="5154256" y="5272485"/>
            <a:ext cx="2430000" cy="82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prstDash val="dash"/>
          </a:ln>
        </p:spPr>
        <p:txBody>
          <a:bodyPr vert="horz" lIns="36000" tIns="0" rIns="36000" bIns="0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Investment Facilitation</a:t>
            </a:r>
            <a:endParaRPr lang="en-IN" sz="16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E4B98BA-D233-4FDA-938D-F1941262C57C}"/>
              </a:ext>
            </a:extLst>
          </p:cNvPr>
          <p:cNvSpPr/>
          <p:nvPr/>
        </p:nvSpPr>
        <p:spPr>
          <a:xfrm>
            <a:off x="9170400" y="1149303"/>
            <a:ext cx="2916000" cy="702480"/>
          </a:xfrm>
          <a:prstGeom prst="roundRect">
            <a:avLst>
              <a:gd name="adj" fmla="val 0"/>
            </a:avLst>
          </a:prstGeom>
          <a:solidFill>
            <a:srgbClr val="48369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Assistance Sanctioned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58DCDC4-3A58-433A-B245-AB458C935ABC}"/>
              </a:ext>
            </a:extLst>
          </p:cNvPr>
          <p:cNvSpPr/>
          <p:nvPr/>
        </p:nvSpPr>
        <p:spPr>
          <a:xfrm>
            <a:off x="9170400" y="1876394"/>
            <a:ext cx="2916000" cy="396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INR 450 Crore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36F8FA7-BD1F-48B9-B62E-B37589E00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011" y="2727574"/>
            <a:ext cx="3542083" cy="4035902"/>
          </a:xfrm>
          <a:prstGeom prst="rect">
            <a:avLst/>
          </a:prstGeom>
        </p:spPr>
      </p:pic>
      <p:pic>
        <p:nvPicPr>
          <p:cNvPr id="25" name="Picture 24" descr="A picture containing sitting&#10;&#10;Description automatically generated">
            <a:extLst>
              <a:ext uri="{FF2B5EF4-FFF2-40B4-BE49-F238E27FC236}">
                <a16:creationId xmlns:a16="http://schemas.microsoft.com/office/drawing/2014/main" id="{64B6685D-5302-44CB-8707-B712DAFEA3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8703" y="81757"/>
            <a:ext cx="3007096" cy="91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38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09432-A362-4B45-93B8-88252333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Subsidies under Karnataka Tourism Policy 2020-25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421412-0B76-4BD4-83E6-B7B0BE83C5E9}"/>
              </a:ext>
            </a:extLst>
          </p:cNvPr>
          <p:cNvSpPr/>
          <p:nvPr/>
        </p:nvSpPr>
        <p:spPr>
          <a:xfrm>
            <a:off x="105599" y="1149303"/>
            <a:ext cx="11895901" cy="468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Investment Subsidy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600779-B5F0-4A03-9690-D6BB39413B0A}"/>
              </a:ext>
            </a:extLst>
          </p:cNvPr>
          <p:cNvSpPr/>
          <p:nvPr/>
        </p:nvSpPr>
        <p:spPr>
          <a:xfrm>
            <a:off x="78000" y="1731890"/>
            <a:ext cx="3960000" cy="1080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tIns="54610" rIns="360000" bIns="54610" numCol="1"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 </a:t>
            </a:r>
          </a:p>
          <a:p>
            <a:pPr algn="ctr"/>
            <a:r>
              <a:rPr lang="en-I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97326B-6A3D-48C4-92AF-18A1CF5A7F31}"/>
              </a:ext>
            </a:extLst>
          </p:cNvPr>
          <p:cNvSpPr/>
          <p:nvPr/>
        </p:nvSpPr>
        <p:spPr>
          <a:xfrm>
            <a:off x="105598" y="4526910"/>
            <a:ext cx="11895901" cy="4680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Subsidy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7B14D4-98D6-47DB-95DE-25E30C0679BE}"/>
              </a:ext>
            </a:extLst>
          </p:cNvPr>
          <p:cNvSpPr/>
          <p:nvPr/>
        </p:nvSpPr>
        <p:spPr>
          <a:xfrm>
            <a:off x="78000" y="3175120"/>
            <a:ext cx="3960000" cy="1080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tIns="54610" rIns="360000" bIns="54610" numCol="1"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Wayside Amenities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A530169-83AD-4995-908F-0855CB935F93}"/>
              </a:ext>
            </a:extLst>
          </p:cNvPr>
          <p:cNvSpPr/>
          <p:nvPr/>
        </p:nvSpPr>
        <p:spPr>
          <a:xfrm>
            <a:off x="4116000" y="1731890"/>
            <a:ext cx="3960000" cy="1080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tIns="54610" rIns="360000" bIns="54610" numCol="1"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Wellness Centres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2C0BF09-96A4-4FA5-A587-0D9E6038A4E3}"/>
              </a:ext>
            </a:extLst>
          </p:cNvPr>
          <p:cNvSpPr/>
          <p:nvPr/>
        </p:nvSpPr>
        <p:spPr>
          <a:xfrm>
            <a:off x="4116000" y="3175120"/>
            <a:ext cx="3960000" cy="1080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tIns="54610" rIns="360000" bIns="54610" numCol="1"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Caravan </a:t>
            </a:r>
          </a:p>
          <a:p>
            <a:pPr algn="ctr"/>
            <a:r>
              <a:rPr lang="en-I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46472D-7B5B-4060-88A5-5442A02491C1}"/>
              </a:ext>
            </a:extLst>
          </p:cNvPr>
          <p:cNvSpPr/>
          <p:nvPr/>
        </p:nvSpPr>
        <p:spPr>
          <a:xfrm>
            <a:off x="8154000" y="1731890"/>
            <a:ext cx="3960000" cy="1080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tIns="54610" rIns="360000" bIns="54610" numCol="1"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Adventure Tourism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C081538-3F6F-4731-8B10-1A91D8593F2C}"/>
              </a:ext>
            </a:extLst>
          </p:cNvPr>
          <p:cNvSpPr/>
          <p:nvPr/>
        </p:nvSpPr>
        <p:spPr>
          <a:xfrm>
            <a:off x="8154000" y="3175120"/>
            <a:ext cx="3960000" cy="1080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tIns="54610" rIns="360000" bIns="54610" numCol="1"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Houseboats</a:t>
            </a:r>
          </a:p>
        </p:txBody>
      </p:sp>
      <p:pic>
        <p:nvPicPr>
          <p:cNvPr id="4" name="Graphic 3" descr="Heart with pulse">
            <a:extLst>
              <a:ext uri="{FF2B5EF4-FFF2-40B4-BE49-F238E27FC236}">
                <a16:creationId xmlns:a16="http://schemas.microsoft.com/office/drawing/2014/main" id="{1347972A-2968-4946-A84B-325C428E3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16000" y="1731890"/>
            <a:ext cx="1080000" cy="1080000"/>
          </a:xfrm>
          <a:prstGeom prst="rect">
            <a:avLst/>
          </a:prstGeom>
        </p:spPr>
      </p:pic>
      <p:pic>
        <p:nvPicPr>
          <p:cNvPr id="19" name="Graphic 18" descr="Mountain scene">
            <a:extLst>
              <a:ext uri="{FF2B5EF4-FFF2-40B4-BE49-F238E27FC236}">
                <a16:creationId xmlns:a16="http://schemas.microsoft.com/office/drawing/2014/main" id="{5540C30F-7589-4A5A-9202-BFB655756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54000" y="1731890"/>
            <a:ext cx="1080000" cy="1080000"/>
          </a:xfrm>
          <a:prstGeom prst="rect">
            <a:avLst/>
          </a:prstGeom>
        </p:spPr>
      </p:pic>
      <p:pic>
        <p:nvPicPr>
          <p:cNvPr id="21" name="Graphic 20" descr="Signpost">
            <a:extLst>
              <a:ext uri="{FF2B5EF4-FFF2-40B4-BE49-F238E27FC236}">
                <a16:creationId xmlns:a16="http://schemas.microsoft.com/office/drawing/2014/main" id="{4CBA0BC2-85C4-4B85-8EAA-FC7D2C4E3C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8000" y="3175120"/>
            <a:ext cx="1080000" cy="1080000"/>
          </a:xfrm>
          <a:prstGeom prst="rect">
            <a:avLst/>
          </a:prstGeom>
        </p:spPr>
      </p:pic>
      <p:pic>
        <p:nvPicPr>
          <p:cNvPr id="23" name="Graphic 22" descr="Trailer">
            <a:extLst>
              <a:ext uri="{FF2B5EF4-FFF2-40B4-BE49-F238E27FC236}">
                <a16:creationId xmlns:a16="http://schemas.microsoft.com/office/drawing/2014/main" id="{5AA3BBE5-7417-4929-8D7B-5AEAB253A4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16000" y="3175120"/>
            <a:ext cx="1080000" cy="1080000"/>
          </a:xfrm>
          <a:prstGeom prst="rect">
            <a:avLst/>
          </a:prstGeom>
        </p:spPr>
      </p:pic>
      <p:pic>
        <p:nvPicPr>
          <p:cNvPr id="25" name="Graphic 24" descr="Anchor">
            <a:extLst>
              <a:ext uri="{FF2B5EF4-FFF2-40B4-BE49-F238E27FC236}">
                <a16:creationId xmlns:a16="http://schemas.microsoft.com/office/drawing/2014/main" id="{F41CD84E-7F8F-4B93-9005-E1A93D322D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154000" y="3175120"/>
            <a:ext cx="1080000" cy="1080000"/>
          </a:xfrm>
          <a:prstGeom prst="rect">
            <a:avLst/>
          </a:prstGeom>
        </p:spPr>
      </p:pic>
      <p:pic>
        <p:nvPicPr>
          <p:cNvPr id="27" name="Graphic 26" descr="Building">
            <a:extLst>
              <a:ext uri="{FF2B5EF4-FFF2-40B4-BE49-F238E27FC236}">
                <a16:creationId xmlns:a16="http://schemas.microsoft.com/office/drawing/2014/main" id="{F52439E5-59FE-4C06-8458-8BFE3B18D0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8000" y="1731890"/>
            <a:ext cx="1080000" cy="1080000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48BBBAB-E163-4975-A1CD-E4957A75BA7F}"/>
              </a:ext>
            </a:extLst>
          </p:cNvPr>
          <p:cNvSpPr/>
          <p:nvPr/>
        </p:nvSpPr>
        <p:spPr>
          <a:xfrm>
            <a:off x="134400" y="5330960"/>
            <a:ext cx="2880000" cy="1080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54610" rIns="360000" bIns="54610" numCol="1"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 Tourism Project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5BF3BF-0339-49CD-BAE3-EE219E39CF37}"/>
              </a:ext>
            </a:extLst>
          </p:cNvPr>
          <p:cNvSpPr/>
          <p:nvPr/>
        </p:nvSpPr>
        <p:spPr>
          <a:xfrm>
            <a:off x="3148800" y="5330960"/>
            <a:ext cx="2880000" cy="1080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54610" rIns="360000" bIns="54610" numCol="1"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Tourism Project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E3DFE33-926D-4DBC-A723-57C69343F083}"/>
              </a:ext>
            </a:extLst>
          </p:cNvPr>
          <p:cNvSpPr/>
          <p:nvPr/>
        </p:nvSpPr>
        <p:spPr>
          <a:xfrm>
            <a:off x="9177600" y="5330960"/>
            <a:ext cx="2880000" cy="1080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54610" rIns="360000" bIns="54610" numCol="1"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&amp; Hygiene Tourism Project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C2FD6CA-2578-4139-88AD-D7911EF65E17}"/>
              </a:ext>
            </a:extLst>
          </p:cNvPr>
          <p:cNvSpPr/>
          <p:nvPr/>
        </p:nvSpPr>
        <p:spPr>
          <a:xfrm>
            <a:off x="6163200" y="5330960"/>
            <a:ext cx="2880000" cy="1080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54610" rIns="360000" bIns="54610" numCol="1"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 Tourism Project</a:t>
            </a:r>
          </a:p>
        </p:txBody>
      </p:sp>
      <p:pic>
        <p:nvPicPr>
          <p:cNvPr id="33" name="Graphic 32" descr="Farm scene">
            <a:extLst>
              <a:ext uri="{FF2B5EF4-FFF2-40B4-BE49-F238E27FC236}">
                <a16:creationId xmlns:a16="http://schemas.microsoft.com/office/drawing/2014/main" id="{8F6F00F2-AC4A-4080-B6A8-6AD1ED47D1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34400" y="5330960"/>
            <a:ext cx="1080000" cy="1080000"/>
          </a:xfrm>
          <a:prstGeom prst="rect">
            <a:avLst/>
          </a:prstGeom>
        </p:spPr>
      </p:pic>
      <p:pic>
        <p:nvPicPr>
          <p:cNvPr id="35" name="Graphic 34" descr="Sink">
            <a:extLst>
              <a:ext uri="{FF2B5EF4-FFF2-40B4-BE49-F238E27FC236}">
                <a16:creationId xmlns:a16="http://schemas.microsoft.com/office/drawing/2014/main" id="{83D2DD84-81D7-4034-8B8F-80EBE1851E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9177600" y="5330960"/>
            <a:ext cx="1080000" cy="1080000"/>
          </a:xfrm>
          <a:prstGeom prst="rect">
            <a:avLst/>
          </a:prstGeom>
        </p:spPr>
      </p:pic>
      <p:pic>
        <p:nvPicPr>
          <p:cNvPr id="37" name="Graphic 36" descr="Bank">
            <a:extLst>
              <a:ext uri="{FF2B5EF4-FFF2-40B4-BE49-F238E27FC236}">
                <a16:creationId xmlns:a16="http://schemas.microsoft.com/office/drawing/2014/main" id="{FB60C5D2-BA44-49AC-BBBE-FFA19E5F23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6163200" y="5330960"/>
            <a:ext cx="1080000" cy="1080000"/>
          </a:xfrm>
          <a:prstGeom prst="rect">
            <a:avLst/>
          </a:prstGeom>
        </p:spPr>
      </p:pic>
      <p:pic>
        <p:nvPicPr>
          <p:cNvPr id="39" name="Graphic 38" descr="Popcorn">
            <a:extLst>
              <a:ext uri="{FF2B5EF4-FFF2-40B4-BE49-F238E27FC236}">
                <a16:creationId xmlns:a16="http://schemas.microsoft.com/office/drawing/2014/main" id="{88B63C3C-9039-4EC1-BA2C-753C9A0D2AF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3148800" y="5330960"/>
            <a:ext cx="1080000" cy="1080000"/>
          </a:xfrm>
          <a:prstGeom prst="rect">
            <a:avLst/>
          </a:prstGeom>
        </p:spPr>
      </p:pic>
      <p:pic>
        <p:nvPicPr>
          <p:cNvPr id="26" name="Picture 25" descr="A picture containing sitting&#10;&#10;Description automatically generated">
            <a:extLst>
              <a:ext uri="{FF2B5EF4-FFF2-40B4-BE49-F238E27FC236}">
                <a16:creationId xmlns:a16="http://schemas.microsoft.com/office/drawing/2014/main" id="{E09EFCF4-90A5-451A-B8E5-D32C231790A5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8703" y="81757"/>
            <a:ext cx="3007096" cy="91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19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09432-A362-4B45-93B8-88252333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Incentives and Concessions under Policy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497897-1404-43F3-949E-5708A27E13B1}"/>
              </a:ext>
            </a:extLst>
          </p:cNvPr>
          <p:cNvSpPr/>
          <p:nvPr/>
        </p:nvSpPr>
        <p:spPr>
          <a:xfrm>
            <a:off x="105599" y="1149303"/>
            <a:ext cx="11895901" cy="468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Concessions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8A8149-BD99-497E-8034-AAE03A89E0C2}"/>
              </a:ext>
            </a:extLst>
          </p:cNvPr>
          <p:cNvSpPr/>
          <p:nvPr/>
        </p:nvSpPr>
        <p:spPr>
          <a:xfrm>
            <a:off x="80849" y="3990073"/>
            <a:ext cx="11895901" cy="4680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4E42EA-CB42-44C0-8C54-2C15A5935113}"/>
              </a:ext>
            </a:extLst>
          </p:cNvPr>
          <p:cNvSpPr/>
          <p:nvPr/>
        </p:nvSpPr>
        <p:spPr>
          <a:xfrm>
            <a:off x="78000" y="1674740"/>
            <a:ext cx="3960000" cy="1080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54610" rIns="360000" bIns="54610" numCol="1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Stamp Duty Exemption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E408CA3-98AD-438F-BA77-F53923DAD0AD}"/>
              </a:ext>
            </a:extLst>
          </p:cNvPr>
          <p:cNvSpPr/>
          <p:nvPr/>
        </p:nvSpPr>
        <p:spPr>
          <a:xfrm>
            <a:off x="78000" y="2831850"/>
            <a:ext cx="3960000" cy="1080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54610" rIns="360000" bIns="54610" numCol="1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Concessional Registration Charges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62EE330-53E6-4360-9727-7B95F85CB95A}"/>
              </a:ext>
            </a:extLst>
          </p:cNvPr>
          <p:cNvSpPr/>
          <p:nvPr/>
        </p:nvSpPr>
        <p:spPr>
          <a:xfrm>
            <a:off x="4116000" y="1674740"/>
            <a:ext cx="3960000" cy="1080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54610" rIns="360000" bIns="54610" numCol="1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Conversion Fee Reimbursement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A4692E-E809-4482-8E89-02E5F5BA5051}"/>
              </a:ext>
            </a:extLst>
          </p:cNvPr>
          <p:cNvSpPr/>
          <p:nvPr/>
        </p:nvSpPr>
        <p:spPr>
          <a:xfrm>
            <a:off x="4116000" y="2831850"/>
            <a:ext cx="3960000" cy="1080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54610" rIns="360000" bIns="54610" numCol="1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Vehicle Tax Exemption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F0A612B-CC8F-4682-AB25-790230439177}"/>
              </a:ext>
            </a:extLst>
          </p:cNvPr>
          <p:cNvSpPr/>
          <p:nvPr/>
        </p:nvSpPr>
        <p:spPr>
          <a:xfrm>
            <a:off x="8154000" y="1674740"/>
            <a:ext cx="3960000" cy="1080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54610" rIns="360000" bIns="54610" numCol="1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Complementary Infrastructure Assistance</a:t>
            </a:r>
          </a:p>
        </p:txBody>
      </p:sp>
      <p:pic>
        <p:nvPicPr>
          <p:cNvPr id="19" name="Graphic 18" descr="Forest scene">
            <a:extLst>
              <a:ext uri="{FF2B5EF4-FFF2-40B4-BE49-F238E27FC236}">
                <a16:creationId xmlns:a16="http://schemas.microsoft.com/office/drawing/2014/main" id="{9F8ACC57-E141-41AC-8F56-0B1EE3B9D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16000" y="1674740"/>
            <a:ext cx="1080000" cy="1080000"/>
          </a:xfrm>
          <a:prstGeom prst="rect">
            <a:avLst/>
          </a:prstGeom>
        </p:spPr>
      </p:pic>
      <p:pic>
        <p:nvPicPr>
          <p:cNvPr id="23" name="Graphic 22" descr="Tools">
            <a:extLst>
              <a:ext uri="{FF2B5EF4-FFF2-40B4-BE49-F238E27FC236}">
                <a16:creationId xmlns:a16="http://schemas.microsoft.com/office/drawing/2014/main" id="{28DA5EC1-5EFF-4C99-BBDF-57FDD895D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54000" y="1674740"/>
            <a:ext cx="1080000" cy="1080000"/>
          </a:xfrm>
          <a:prstGeom prst="rect">
            <a:avLst/>
          </a:prstGeom>
        </p:spPr>
      </p:pic>
      <p:pic>
        <p:nvPicPr>
          <p:cNvPr id="25" name="Graphic 24" descr="Bus">
            <a:extLst>
              <a:ext uri="{FF2B5EF4-FFF2-40B4-BE49-F238E27FC236}">
                <a16:creationId xmlns:a16="http://schemas.microsoft.com/office/drawing/2014/main" id="{11F9C1BC-CEED-4D82-BE5A-8866EC0509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116000" y="2831850"/>
            <a:ext cx="1080000" cy="1080000"/>
          </a:xfrm>
          <a:prstGeom prst="rect">
            <a:avLst/>
          </a:prstGeom>
        </p:spPr>
      </p:pic>
      <p:pic>
        <p:nvPicPr>
          <p:cNvPr id="29" name="Graphic 28" descr="Contract">
            <a:extLst>
              <a:ext uri="{FF2B5EF4-FFF2-40B4-BE49-F238E27FC236}">
                <a16:creationId xmlns:a16="http://schemas.microsoft.com/office/drawing/2014/main" id="{791CEE74-A382-4429-9559-C4C56FDDF0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8000" y="1674740"/>
            <a:ext cx="1080000" cy="1080000"/>
          </a:xfrm>
          <a:prstGeom prst="rect">
            <a:avLst/>
          </a:prstGeom>
        </p:spPr>
      </p:pic>
      <p:pic>
        <p:nvPicPr>
          <p:cNvPr id="31" name="Graphic 30" descr="Coins">
            <a:extLst>
              <a:ext uri="{FF2B5EF4-FFF2-40B4-BE49-F238E27FC236}">
                <a16:creationId xmlns:a16="http://schemas.microsoft.com/office/drawing/2014/main" id="{E4B8B4AB-7044-4B27-9F7B-09890FB5CC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8000" y="2831850"/>
            <a:ext cx="1080000" cy="1080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04A370F-D7D8-40D3-B783-C1698C2EC6DD}"/>
              </a:ext>
            </a:extLst>
          </p:cNvPr>
          <p:cNvSpPr/>
          <p:nvPr/>
        </p:nvSpPr>
        <p:spPr>
          <a:xfrm>
            <a:off x="78000" y="4551587"/>
            <a:ext cx="3960000" cy="1080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54610" rIns="360000" bIns="54610" numCol="1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of Tourism Projects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CAAFC11-C87E-4CA9-9DD8-72869A6666AE}"/>
              </a:ext>
            </a:extLst>
          </p:cNvPr>
          <p:cNvSpPr/>
          <p:nvPr/>
        </p:nvSpPr>
        <p:spPr>
          <a:xfrm>
            <a:off x="78000" y="5708697"/>
            <a:ext cx="3960000" cy="1080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54610" rIns="360000" bIns="54610" numCol="1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Facilitation Support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6FB61C6-D991-4C65-A6E6-41EF030B1B7A}"/>
              </a:ext>
            </a:extLst>
          </p:cNvPr>
          <p:cNvSpPr/>
          <p:nvPr/>
        </p:nvSpPr>
        <p:spPr>
          <a:xfrm>
            <a:off x="4116000" y="4551587"/>
            <a:ext cx="3960000" cy="1080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54610" rIns="360000" bIns="54610" numCol="1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Support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FE1CF65-ABE0-473B-BEDE-0D1E0503F546}"/>
              </a:ext>
            </a:extLst>
          </p:cNvPr>
          <p:cNvSpPr/>
          <p:nvPr/>
        </p:nvSpPr>
        <p:spPr>
          <a:xfrm>
            <a:off x="4116000" y="5708697"/>
            <a:ext cx="3960000" cy="1080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54610" rIns="360000" bIns="54610" numCol="1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 &amp; Assistance for Sustainability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FF50E05-9135-4CC3-9D47-14A16550B15B}"/>
              </a:ext>
            </a:extLst>
          </p:cNvPr>
          <p:cNvSpPr/>
          <p:nvPr/>
        </p:nvSpPr>
        <p:spPr>
          <a:xfrm>
            <a:off x="8154000" y="4551587"/>
            <a:ext cx="3960000" cy="1080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54610" rIns="360000" bIns="54610" numCol="1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Development Assistance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E30F736-E7F5-4140-AB22-832E8213D231}"/>
              </a:ext>
            </a:extLst>
          </p:cNvPr>
          <p:cNvSpPr/>
          <p:nvPr/>
        </p:nvSpPr>
        <p:spPr>
          <a:xfrm>
            <a:off x="8154000" y="5708697"/>
            <a:ext cx="3960000" cy="1080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54610" rIns="360000" bIns="54610" numCol="1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 Excellence Awards</a:t>
            </a:r>
          </a:p>
        </p:txBody>
      </p:sp>
      <p:pic>
        <p:nvPicPr>
          <p:cNvPr id="43" name="Graphic 42" descr="Document">
            <a:extLst>
              <a:ext uri="{FF2B5EF4-FFF2-40B4-BE49-F238E27FC236}">
                <a16:creationId xmlns:a16="http://schemas.microsoft.com/office/drawing/2014/main" id="{9427DC93-A129-49E1-B588-858003878E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8000" y="4551587"/>
            <a:ext cx="1080000" cy="1080000"/>
          </a:xfrm>
          <a:prstGeom prst="rect">
            <a:avLst/>
          </a:prstGeom>
        </p:spPr>
      </p:pic>
      <p:pic>
        <p:nvPicPr>
          <p:cNvPr id="45" name="Graphic 44" descr="Wreath">
            <a:extLst>
              <a:ext uri="{FF2B5EF4-FFF2-40B4-BE49-F238E27FC236}">
                <a16:creationId xmlns:a16="http://schemas.microsoft.com/office/drawing/2014/main" id="{37C48F30-3730-44AF-9237-2FAFC4013E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8154000" y="5708697"/>
            <a:ext cx="1080000" cy="1080000"/>
          </a:xfrm>
          <a:prstGeom prst="rect">
            <a:avLst/>
          </a:prstGeom>
        </p:spPr>
      </p:pic>
      <p:pic>
        <p:nvPicPr>
          <p:cNvPr id="47" name="Graphic 46" descr="Sustainability">
            <a:extLst>
              <a:ext uri="{FF2B5EF4-FFF2-40B4-BE49-F238E27FC236}">
                <a16:creationId xmlns:a16="http://schemas.microsoft.com/office/drawing/2014/main" id="{F880B1D9-FD36-4A3F-A608-A7F24045D80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116000" y="5708697"/>
            <a:ext cx="1080000" cy="1080000"/>
          </a:xfrm>
          <a:prstGeom prst="rect">
            <a:avLst/>
          </a:prstGeom>
        </p:spPr>
      </p:pic>
      <p:pic>
        <p:nvPicPr>
          <p:cNvPr id="49" name="Graphic 48" descr="Marketing">
            <a:extLst>
              <a:ext uri="{FF2B5EF4-FFF2-40B4-BE49-F238E27FC236}">
                <a16:creationId xmlns:a16="http://schemas.microsoft.com/office/drawing/2014/main" id="{3A8743BE-2245-4792-BF2D-F6D901900DD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4116000" y="4551587"/>
            <a:ext cx="1080000" cy="1080000"/>
          </a:xfrm>
          <a:prstGeom prst="rect">
            <a:avLst/>
          </a:prstGeom>
        </p:spPr>
      </p:pic>
      <p:pic>
        <p:nvPicPr>
          <p:cNvPr id="51" name="Graphic 50" descr="Money envelope">
            <a:extLst>
              <a:ext uri="{FF2B5EF4-FFF2-40B4-BE49-F238E27FC236}">
                <a16:creationId xmlns:a16="http://schemas.microsoft.com/office/drawing/2014/main" id="{237BB3E1-F2B6-4C7D-83DB-C35A873DDF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8154000" y="4551587"/>
            <a:ext cx="1080000" cy="1080000"/>
          </a:xfrm>
          <a:prstGeom prst="rect">
            <a:avLst/>
          </a:prstGeom>
        </p:spPr>
      </p:pic>
      <p:pic>
        <p:nvPicPr>
          <p:cNvPr id="53" name="Graphic 52" descr="Playbook">
            <a:extLst>
              <a:ext uri="{FF2B5EF4-FFF2-40B4-BE49-F238E27FC236}">
                <a16:creationId xmlns:a16="http://schemas.microsoft.com/office/drawing/2014/main" id="{18E669DE-84A8-4105-A63B-76232DF4B7A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78000" y="5708697"/>
            <a:ext cx="1080000" cy="1080000"/>
          </a:xfrm>
          <a:prstGeom prst="rect">
            <a:avLst/>
          </a:prstGeom>
        </p:spPr>
      </p:pic>
      <p:pic>
        <p:nvPicPr>
          <p:cNvPr id="27" name="Picture 26" descr="A picture containing sitting&#10;&#10;Description automatically generated">
            <a:extLst>
              <a:ext uri="{FF2B5EF4-FFF2-40B4-BE49-F238E27FC236}">
                <a16:creationId xmlns:a16="http://schemas.microsoft.com/office/drawing/2014/main" id="{48727417-1B1A-4E44-A64D-671F6F6E0D42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8703" y="81757"/>
            <a:ext cx="3007096" cy="91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27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75779-2170-4205-8253-90CE05B7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Investment Facilitation for Tourism Projects</a:t>
            </a:r>
          </a:p>
        </p:txBody>
      </p:sp>
      <p:pic>
        <p:nvPicPr>
          <p:cNvPr id="6" name="Picture 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E8EE3EB1-92BD-4F73-991F-6D33E5B42C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711" y="1612381"/>
            <a:ext cx="4468377" cy="524561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E4B09CE-5114-4F59-9C71-BD09EAC41745}"/>
              </a:ext>
            </a:extLst>
          </p:cNvPr>
          <p:cNvSpPr/>
          <p:nvPr/>
        </p:nvSpPr>
        <p:spPr>
          <a:xfrm>
            <a:off x="365759" y="1149303"/>
            <a:ext cx="7648951" cy="468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Facilitation Cell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65E6CB-5BAB-4560-B03D-98E058F90EFA}"/>
              </a:ext>
            </a:extLst>
          </p:cNvPr>
          <p:cNvSpPr/>
          <p:nvPr/>
        </p:nvSpPr>
        <p:spPr>
          <a:xfrm>
            <a:off x="365759" y="1614396"/>
            <a:ext cx="7648951" cy="792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54610" rIns="36000" bIns="54610" numCol="1" rtlCol="0" anchor="t"/>
          <a:lstStyle/>
          <a:p>
            <a:r>
              <a:rPr lang="en-I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Facilitation Cell to be created under Department of Tourism for enabling and facilitation of investments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A1A58E-5145-4B33-B134-0F8823597D34}"/>
              </a:ext>
            </a:extLst>
          </p:cNvPr>
          <p:cNvSpPr/>
          <p:nvPr/>
        </p:nvSpPr>
        <p:spPr>
          <a:xfrm>
            <a:off x="365759" y="2510158"/>
            <a:ext cx="7648951" cy="4680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Tourism Investors Meet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B3CD6E-24E1-461F-A3A2-D60DD65BDC72}"/>
              </a:ext>
            </a:extLst>
          </p:cNvPr>
          <p:cNvSpPr/>
          <p:nvPr/>
        </p:nvSpPr>
        <p:spPr>
          <a:xfrm>
            <a:off x="365759" y="2974581"/>
            <a:ext cx="7648951" cy="792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54610" rIns="36000" bIns="54610" numCol="1" rtlCol="0" anchor="t"/>
          <a:lstStyle/>
          <a:p>
            <a:r>
              <a:rPr lang="en-I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meet organized by DoT to showcase investment potential of Karnataka Tourism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C5D986-3626-4808-839C-976B48F2A5AA}"/>
              </a:ext>
            </a:extLst>
          </p:cNvPr>
          <p:cNvSpPr/>
          <p:nvPr/>
        </p:nvSpPr>
        <p:spPr>
          <a:xfrm>
            <a:off x="365759" y="3813577"/>
            <a:ext cx="7648951" cy="468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 Tourism Projects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171CA0E-9958-4464-BA48-E49FD7CC8E97}"/>
              </a:ext>
            </a:extLst>
          </p:cNvPr>
          <p:cNvSpPr/>
          <p:nvPr/>
        </p:nvSpPr>
        <p:spPr>
          <a:xfrm>
            <a:off x="365759" y="4281990"/>
            <a:ext cx="7648951" cy="792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54610" rIns="36000" bIns="54610" numCol="1" rtlCol="0" anchor="t"/>
          <a:lstStyle/>
          <a:p>
            <a:r>
              <a:rPr lang="en-I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incentives, subsidies and concessions for tourism projects with value &gt; INR 100 Crore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1C3EF75-9292-45E8-BEB1-413501E04744}"/>
              </a:ext>
            </a:extLst>
          </p:cNvPr>
          <p:cNvSpPr/>
          <p:nvPr/>
        </p:nvSpPr>
        <p:spPr>
          <a:xfrm>
            <a:off x="365759" y="5240284"/>
            <a:ext cx="7648951" cy="4680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Ease of Doing Business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A95A08C-6351-4B47-B0B1-AADB672B8C3E}"/>
              </a:ext>
            </a:extLst>
          </p:cNvPr>
          <p:cNvSpPr/>
          <p:nvPr/>
        </p:nvSpPr>
        <p:spPr>
          <a:xfrm>
            <a:off x="365759" y="5708697"/>
            <a:ext cx="7648951" cy="792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54610" rIns="36000" bIns="54610" numCol="1" rtlCol="0" anchor="t"/>
          <a:lstStyle/>
          <a:p>
            <a:r>
              <a:rPr lang="en-I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Facilitation support for all tourism projects to ensure accelerated development of tourism projects in Karnataka</a:t>
            </a:r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325435B3-FDA1-456F-92DC-242B3ABB06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8703" y="81757"/>
            <a:ext cx="3007096" cy="91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75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city at sunset&#10;&#10;Description automatically generated">
            <a:extLst>
              <a:ext uri="{FF2B5EF4-FFF2-40B4-BE49-F238E27FC236}">
                <a16:creationId xmlns:a16="http://schemas.microsoft.com/office/drawing/2014/main" id="{1018BD67-1424-4C34-B012-DBA8AA6768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39"/>
          </a:xfrm>
          <a:prstGeom prst="rect">
            <a:avLst/>
          </a:prstGeom>
        </p:spPr>
      </p:pic>
      <p:sp>
        <p:nvSpPr>
          <p:cNvPr id="4" name="Title 12">
            <a:extLst>
              <a:ext uri="{FF2B5EF4-FFF2-40B4-BE49-F238E27FC236}">
                <a16:creationId xmlns:a16="http://schemas.microsoft.com/office/drawing/2014/main" id="{61ABC5C8-1D51-4734-BE1B-A73FA45A58C2}"/>
              </a:ext>
            </a:extLst>
          </p:cNvPr>
          <p:cNvSpPr txBox="1">
            <a:spLocks/>
          </p:cNvSpPr>
          <p:nvPr/>
        </p:nvSpPr>
        <p:spPr>
          <a:xfrm>
            <a:off x="0" y="1021761"/>
            <a:ext cx="12192000" cy="1872000"/>
          </a:xfrm>
          <a:prstGeom prst="rect">
            <a:avLst/>
          </a:prstGeom>
          <a:solidFill>
            <a:srgbClr val="000000">
              <a:alpha val="34118"/>
            </a:srgbClr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1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dirty="0"/>
              <a:t>Thank You</a:t>
            </a:r>
            <a:endParaRPr lang="en-GB" sz="2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AC3400-9AE7-47CB-B898-4E917815BA88}"/>
              </a:ext>
            </a:extLst>
          </p:cNvPr>
          <p:cNvGrpSpPr/>
          <p:nvPr/>
        </p:nvGrpSpPr>
        <p:grpSpPr>
          <a:xfrm>
            <a:off x="0" y="3452496"/>
            <a:ext cx="12191999" cy="2865318"/>
            <a:chOff x="-1" y="3478551"/>
            <a:chExt cx="12191999" cy="2865318"/>
          </a:xfrm>
        </p:grpSpPr>
        <p:sp>
          <p:nvSpPr>
            <p:cNvPr id="6" name="Title 12">
              <a:extLst>
                <a:ext uri="{FF2B5EF4-FFF2-40B4-BE49-F238E27FC236}">
                  <a16:creationId xmlns:a16="http://schemas.microsoft.com/office/drawing/2014/main" id="{A631701F-DE24-4EBD-866D-4B1C6A26512B}"/>
                </a:ext>
              </a:extLst>
            </p:cNvPr>
            <p:cNvSpPr txBox="1">
              <a:spLocks/>
            </p:cNvSpPr>
            <p:nvPr/>
          </p:nvSpPr>
          <p:spPr>
            <a:xfrm>
              <a:off x="-1" y="3478551"/>
              <a:ext cx="12191999" cy="2660828"/>
            </a:xfrm>
            <a:prstGeom prst="rect">
              <a:avLst/>
            </a:prstGeom>
            <a:solidFill>
              <a:srgbClr val="000000">
                <a:alpha val="34118"/>
              </a:srgbClr>
            </a:solidFill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110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GB" sz="8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C44245-6D5B-4C5A-B26B-75E865D9FEDD}"/>
                </a:ext>
              </a:extLst>
            </p:cNvPr>
            <p:cNvSpPr txBox="1"/>
            <p:nvPr/>
          </p:nvSpPr>
          <p:spPr>
            <a:xfrm>
              <a:off x="390357" y="3755637"/>
              <a:ext cx="3910179" cy="2383742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Shri. T. K. Anil Kumar, IAS</a:t>
              </a:r>
            </a:p>
            <a:p>
              <a:r>
                <a:rPr lang="en-US" sz="28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Principal Secretary to Government, </a:t>
              </a:r>
            </a:p>
            <a:p>
              <a:r>
                <a:rPr lang="en-US" sz="28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Tourism Department</a:t>
              </a:r>
            </a:p>
            <a:p>
              <a:r>
                <a:rPr lang="en-US" sz="28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T: +91 9448464333</a:t>
              </a:r>
            </a:p>
            <a:p>
              <a:r>
                <a:rPr lang="en-US" sz="28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E: acs-tour@karnataka.gov.in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F9147E-84E6-4270-BAED-1EF3F10739A2}"/>
                </a:ext>
              </a:extLst>
            </p:cNvPr>
            <p:cNvSpPr txBox="1"/>
            <p:nvPr/>
          </p:nvSpPr>
          <p:spPr>
            <a:xfrm>
              <a:off x="8503175" y="3755637"/>
              <a:ext cx="3298466" cy="2588232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Shri. K Rakesh Kumar, IAS</a:t>
              </a:r>
            </a:p>
            <a:p>
              <a:r>
                <a:rPr lang="en-US" sz="28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Director Tourism, </a:t>
              </a:r>
            </a:p>
            <a:p>
              <a:r>
                <a:rPr lang="en-US" sz="28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Government of Karnataka</a:t>
              </a:r>
            </a:p>
            <a:p>
              <a:r>
                <a:rPr lang="en-US" sz="28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T: +91 9900960321</a:t>
              </a:r>
            </a:p>
            <a:p>
              <a:r>
                <a:rPr lang="en-US" sz="28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E:  director@karnatakatourism.org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14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681F8E-347D-4367-A68E-3A6B466E1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IN" dirty="0"/>
              <a:t>Overview of Tourism in Karnataka</a:t>
            </a:r>
          </a:p>
        </p:txBody>
      </p:sp>
      <p:pic>
        <p:nvPicPr>
          <p:cNvPr id="4" name="Picture 3" descr="A pile of dirt in front of a building&#10;&#10;Description automatically generated">
            <a:extLst>
              <a:ext uri="{FF2B5EF4-FFF2-40B4-BE49-F238E27FC236}">
                <a16:creationId xmlns:a16="http://schemas.microsoft.com/office/drawing/2014/main" id="{B60CBE49-A59B-4D7C-821D-EE20B4E9B4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8699" y="0"/>
            <a:ext cx="7353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0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0B62A9-F61D-42CA-AD8D-ABB290997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Facts for Karnataka Tourism</a:t>
            </a:r>
          </a:p>
        </p:txBody>
      </p:sp>
      <p:pic>
        <p:nvPicPr>
          <p:cNvPr id="4" name="Picture 3" descr="A picture containing sitting&#10;&#10;Description automatically generated">
            <a:extLst>
              <a:ext uri="{FF2B5EF4-FFF2-40B4-BE49-F238E27FC236}">
                <a16:creationId xmlns:a16="http://schemas.microsoft.com/office/drawing/2014/main" id="{37ED0FFB-6B19-4FEE-950E-F6C4AA81E5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8703" y="81757"/>
            <a:ext cx="3007096" cy="9123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494F8F-8693-4003-B9F3-9D7B53D03FF8}"/>
              </a:ext>
            </a:extLst>
          </p:cNvPr>
          <p:cNvSpPr/>
          <p:nvPr/>
        </p:nvSpPr>
        <p:spPr>
          <a:xfrm>
            <a:off x="203332" y="1523101"/>
            <a:ext cx="3168000" cy="1584000"/>
          </a:xfrm>
          <a:prstGeom prst="rect">
            <a:avLst/>
          </a:prstGeom>
          <a:solidFill>
            <a:srgbClr val="48369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610" rIns="36000" bIns="54610" rtlCol="0" anchor="ctr"/>
          <a:lstStyle/>
          <a:p>
            <a:pPr algn="ctr"/>
            <a:r>
              <a:rPr lang="en-IN" sz="4400" b="1" dirty="0">
                <a:solidFill>
                  <a:schemeClr val="bg1"/>
                </a:solidFill>
              </a:rPr>
              <a:t>14.8%</a:t>
            </a:r>
            <a:endParaRPr lang="en-IN" sz="3200" b="1" dirty="0">
              <a:solidFill>
                <a:schemeClr val="bg1"/>
              </a:solidFill>
            </a:endParaRP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Tourism’s contribution to Karnataka’s GSDP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F93BA5-FDEC-4E7E-9F61-BE5C4839A6B2}"/>
              </a:ext>
            </a:extLst>
          </p:cNvPr>
          <p:cNvSpPr/>
          <p:nvPr/>
        </p:nvSpPr>
        <p:spPr>
          <a:xfrm>
            <a:off x="3580740" y="1584318"/>
            <a:ext cx="3168000" cy="1584000"/>
          </a:xfrm>
          <a:prstGeom prst="rect">
            <a:avLst/>
          </a:prstGeom>
          <a:solidFill>
            <a:srgbClr val="470A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610" rIns="36000" bIns="54610" rtlCol="0" anchor="ctr"/>
          <a:lstStyle/>
          <a:p>
            <a:pPr algn="ctr"/>
            <a:r>
              <a:rPr lang="en-IN" sz="4400" b="1" dirty="0">
                <a:solidFill>
                  <a:schemeClr val="bg1"/>
                </a:solidFill>
              </a:rPr>
              <a:t>&gt;30 Lakh</a:t>
            </a:r>
            <a:endParaRPr lang="en-IN" b="1" dirty="0">
              <a:solidFill>
                <a:schemeClr val="bg1"/>
              </a:solidFill>
            </a:endParaRP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Employment in Karnataka’s Tourism Sector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92D86B-205E-497F-AB7E-BEA0BB0787AC}"/>
              </a:ext>
            </a:extLst>
          </p:cNvPr>
          <p:cNvSpPr/>
          <p:nvPr/>
        </p:nvSpPr>
        <p:spPr>
          <a:xfrm>
            <a:off x="203332" y="3362538"/>
            <a:ext cx="3168000" cy="15840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610" rIns="36000" bIns="54610" rtlCol="0" anchor="ctr"/>
          <a:lstStyle/>
          <a:p>
            <a:pPr algn="ctr"/>
            <a:r>
              <a:rPr lang="en-IN" sz="4400" b="1">
                <a:solidFill>
                  <a:schemeClr val="bg1"/>
                </a:solidFill>
              </a:rPr>
              <a:t>4</a:t>
            </a:r>
            <a:r>
              <a:rPr lang="en-IN" sz="4400" b="1" baseline="30000">
                <a:solidFill>
                  <a:schemeClr val="bg1"/>
                </a:solidFill>
              </a:rPr>
              <a:t>th</a:t>
            </a:r>
            <a:r>
              <a:rPr lang="en-IN" sz="4400" b="1">
                <a:solidFill>
                  <a:schemeClr val="bg1"/>
                </a:solidFill>
              </a:rPr>
              <a:t> </a:t>
            </a:r>
            <a:endParaRPr lang="en-IN" sz="2000" b="1" dirty="0">
              <a:solidFill>
                <a:schemeClr val="bg1"/>
              </a:solidFill>
            </a:endParaRPr>
          </a:p>
          <a:p>
            <a:pPr algn="ctr"/>
            <a:r>
              <a:rPr lang="en-IN" sz="2000" b="1" dirty="0">
                <a:solidFill>
                  <a:schemeClr val="bg1"/>
                </a:solidFill>
              </a:rPr>
              <a:t>Domestic Tourist Visits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7F8357-DFCB-4C53-BEB7-24B15FC0C3F0}"/>
              </a:ext>
            </a:extLst>
          </p:cNvPr>
          <p:cNvSpPr/>
          <p:nvPr/>
        </p:nvSpPr>
        <p:spPr>
          <a:xfrm>
            <a:off x="3580740" y="3393146"/>
            <a:ext cx="3168000" cy="1584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610" rIns="36000" bIns="54610" rtlCol="0" anchor="ctr"/>
          <a:lstStyle/>
          <a:p>
            <a:pPr algn="ctr"/>
            <a:r>
              <a:rPr lang="en-IN" sz="4400" b="1" dirty="0">
                <a:solidFill>
                  <a:schemeClr val="bg1"/>
                </a:solidFill>
              </a:rPr>
              <a:t>11</a:t>
            </a:r>
            <a:r>
              <a:rPr lang="en-IN" sz="4400" b="1" baseline="30000" dirty="0">
                <a:solidFill>
                  <a:schemeClr val="bg1"/>
                </a:solidFill>
              </a:rPr>
              <a:t>th</a:t>
            </a:r>
            <a:r>
              <a:rPr lang="en-IN" sz="4400" b="1" dirty="0">
                <a:solidFill>
                  <a:schemeClr val="bg1"/>
                </a:solidFill>
              </a:rPr>
              <a:t> </a:t>
            </a:r>
            <a:endParaRPr lang="en-IN" sz="2000" b="1" dirty="0">
              <a:solidFill>
                <a:schemeClr val="bg1"/>
              </a:solidFill>
            </a:endParaRP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International Tourist Visits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4DA2DA-249D-4F62-B7C3-2D84496F42CF}"/>
              </a:ext>
            </a:extLst>
          </p:cNvPr>
          <p:cNvSpPr/>
          <p:nvPr/>
        </p:nvSpPr>
        <p:spPr>
          <a:xfrm>
            <a:off x="203332" y="5201975"/>
            <a:ext cx="3168000" cy="1584000"/>
          </a:xfrm>
          <a:prstGeom prst="rect">
            <a:avLst/>
          </a:prstGeom>
          <a:solidFill>
            <a:srgbClr val="0091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610" rIns="36000" bIns="54610" rtlCol="0" anchor="ctr"/>
          <a:lstStyle/>
          <a:p>
            <a:pPr algn="ctr"/>
            <a:r>
              <a:rPr lang="en-IN" sz="4400" b="1" dirty="0">
                <a:solidFill>
                  <a:schemeClr val="bg1"/>
                </a:solidFill>
              </a:rPr>
              <a:t>770+</a:t>
            </a:r>
            <a:r>
              <a:rPr lang="en-IN" sz="4000" b="1" dirty="0">
                <a:solidFill>
                  <a:schemeClr val="bg1"/>
                </a:solidFill>
              </a:rPr>
              <a:t> </a:t>
            </a:r>
            <a:endParaRPr lang="en-IN" sz="2000" b="1" dirty="0">
              <a:solidFill>
                <a:schemeClr val="bg1"/>
              </a:solidFill>
            </a:endParaRPr>
          </a:p>
          <a:p>
            <a:pPr algn="ctr"/>
            <a:r>
              <a:rPr lang="en-IN" sz="2000" b="1" dirty="0">
                <a:solidFill>
                  <a:schemeClr val="bg1"/>
                </a:solidFill>
              </a:rPr>
              <a:t>Identified Tourism Destinations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CD27A3-C2B6-40D8-8DAE-3CCD16EA50C5}"/>
              </a:ext>
            </a:extLst>
          </p:cNvPr>
          <p:cNvSpPr/>
          <p:nvPr/>
        </p:nvSpPr>
        <p:spPr>
          <a:xfrm>
            <a:off x="3580740" y="5201975"/>
            <a:ext cx="3168000" cy="1584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610" rIns="36000" bIns="54610" rtlCol="0" anchor="ctr"/>
          <a:lstStyle/>
          <a:p>
            <a:pPr algn="ctr"/>
            <a:r>
              <a:rPr lang="en-IN" sz="4400" b="1" dirty="0">
                <a:solidFill>
                  <a:schemeClr val="bg1"/>
                </a:solidFill>
              </a:rPr>
              <a:t>3</a:t>
            </a:r>
            <a:r>
              <a:rPr lang="en-IN" sz="4400" b="1" baseline="30000" dirty="0">
                <a:solidFill>
                  <a:schemeClr val="bg1"/>
                </a:solidFill>
              </a:rPr>
              <a:t>rd</a:t>
            </a:r>
            <a:endParaRPr lang="en-IN" sz="2000" b="1" dirty="0">
              <a:solidFill>
                <a:schemeClr val="bg1"/>
              </a:solidFill>
            </a:endParaRP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Kempegowda International Airport’s ranking for FTAs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82D1EB7-3E29-447D-B1A8-59540817F9A1}"/>
              </a:ext>
            </a:extLst>
          </p:cNvPr>
          <p:cNvGraphicFramePr/>
          <p:nvPr/>
        </p:nvGraphicFramePr>
        <p:xfrm>
          <a:off x="6958148" y="1523101"/>
          <a:ext cx="504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C26F2A5-B19F-4EB0-B9B6-1862BEDBA8D6}"/>
              </a:ext>
            </a:extLst>
          </p:cNvPr>
          <p:cNvGraphicFramePr/>
          <p:nvPr/>
        </p:nvGraphicFramePr>
        <p:xfrm>
          <a:off x="6958148" y="4200255"/>
          <a:ext cx="504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78223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BB238-BFA0-49E4-A10F-684331656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Tourism Potential of Karnataka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B56CE4-1CE7-4BCE-9EC4-E9FC9AFCC647}"/>
              </a:ext>
            </a:extLst>
          </p:cNvPr>
          <p:cNvSpPr/>
          <p:nvPr/>
        </p:nvSpPr>
        <p:spPr>
          <a:xfrm>
            <a:off x="152000" y="1171878"/>
            <a:ext cx="5868000" cy="972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610" rIns="108000" bIns="54610"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3 UNESCO World Heritage Sites</a:t>
            </a:r>
            <a:r>
              <a:rPr lang="en-IN" sz="2400" dirty="0">
                <a:solidFill>
                  <a:schemeClr val="bg1"/>
                </a:solidFill>
              </a:rPr>
              <a:t> – Hampi, Pattadakal, Western Ghats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56A699-BCE9-4808-A35A-375C3C20F19F}"/>
              </a:ext>
            </a:extLst>
          </p:cNvPr>
          <p:cNvSpPr/>
          <p:nvPr/>
        </p:nvSpPr>
        <p:spPr>
          <a:xfrm>
            <a:off x="6172000" y="1171878"/>
            <a:ext cx="5868000" cy="9720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610" rIns="108000" bIns="54610"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</a:rPr>
              <a:t>Over </a:t>
            </a:r>
            <a:r>
              <a:rPr lang="en-IN" sz="2400" b="1" dirty="0">
                <a:solidFill>
                  <a:schemeClr val="bg1"/>
                </a:solidFill>
              </a:rPr>
              <a:t>600 ASI-protected monuments </a:t>
            </a:r>
            <a:r>
              <a:rPr lang="en-IN" sz="2400" dirty="0">
                <a:solidFill>
                  <a:schemeClr val="bg1"/>
                </a:solidFill>
              </a:rPr>
              <a:t>and </a:t>
            </a:r>
            <a:r>
              <a:rPr lang="en-IN" sz="2400" b="1" dirty="0">
                <a:solidFill>
                  <a:schemeClr val="bg1"/>
                </a:solidFill>
              </a:rPr>
              <a:t>844 state-protected</a:t>
            </a:r>
            <a:r>
              <a:rPr lang="en-IN" sz="2400" dirty="0">
                <a:solidFill>
                  <a:schemeClr val="bg1"/>
                </a:solidFill>
              </a:rPr>
              <a:t> monuments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3F5E26-667B-4B4D-9FC2-D9AC14E7D4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000" y="2234619"/>
            <a:ext cx="2880000" cy="1920000"/>
          </a:xfrm>
          <a:prstGeom prst="rect">
            <a:avLst/>
          </a:prstGeom>
        </p:spPr>
      </p:pic>
      <p:pic>
        <p:nvPicPr>
          <p:cNvPr id="11" name="Picture 10" descr="A castle on top of a grass covered field&#10;&#10;Description automatically generated">
            <a:extLst>
              <a:ext uri="{FF2B5EF4-FFF2-40B4-BE49-F238E27FC236}">
                <a16:creationId xmlns:a16="http://schemas.microsoft.com/office/drawing/2014/main" id="{C95453AF-A2C2-45FF-B1FF-D60C3B2998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000" y="2234619"/>
            <a:ext cx="2880000" cy="1964774"/>
          </a:xfrm>
          <a:prstGeom prst="rect">
            <a:avLst/>
          </a:prstGeom>
        </p:spPr>
      </p:pic>
      <p:pic>
        <p:nvPicPr>
          <p:cNvPr id="15" name="Picture 14" descr="A large stone statue in front of a building&#10;&#10;Description automatically generated">
            <a:extLst>
              <a:ext uri="{FF2B5EF4-FFF2-40B4-BE49-F238E27FC236}">
                <a16:creationId xmlns:a16="http://schemas.microsoft.com/office/drawing/2014/main" id="{9C129950-4820-41B2-B170-61030EB59F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640" y="2234619"/>
            <a:ext cx="2880000" cy="19279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D4EBE9-F04B-4CB1-B570-B7F6813D23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60" y="2234619"/>
            <a:ext cx="2880000" cy="19528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BC6541-BBE4-4142-B67C-81D4BF6BB8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60" y="4515625"/>
            <a:ext cx="2880000" cy="1946397"/>
          </a:xfrm>
          <a:prstGeom prst="rect">
            <a:avLst/>
          </a:prstGeom>
        </p:spPr>
      </p:pic>
      <p:pic>
        <p:nvPicPr>
          <p:cNvPr id="22" name="Picture 21" descr="A large stone building&#10;&#10;Description automatically generated">
            <a:extLst>
              <a:ext uri="{FF2B5EF4-FFF2-40B4-BE49-F238E27FC236}">
                <a16:creationId xmlns:a16="http://schemas.microsoft.com/office/drawing/2014/main" id="{3727C7A3-A668-4444-96EA-E4045A06018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000" y="4515625"/>
            <a:ext cx="2880000" cy="1920000"/>
          </a:xfrm>
          <a:prstGeom prst="rect">
            <a:avLst/>
          </a:prstGeom>
        </p:spPr>
      </p:pic>
      <p:pic>
        <p:nvPicPr>
          <p:cNvPr id="24" name="Picture 23" descr="A large stone building with a grassy field&#10;&#10;Description automatically generated">
            <a:extLst>
              <a:ext uri="{FF2B5EF4-FFF2-40B4-BE49-F238E27FC236}">
                <a16:creationId xmlns:a16="http://schemas.microsoft.com/office/drawing/2014/main" id="{A72D77C6-368F-40D4-A6DC-2660BC7A5B4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000" y="4515625"/>
            <a:ext cx="2880000" cy="1938629"/>
          </a:xfrm>
          <a:prstGeom prst="rect">
            <a:avLst/>
          </a:prstGeom>
        </p:spPr>
      </p:pic>
      <p:pic>
        <p:nvPicPr>
          <p:cNvPr id="28" name="Picture 27" descr="A picture containing sitting&#10;&#10;Description automatically generated">
            <a:extLst>
              <a:ext uri="{FF2B5EF4-FFF2-40B4-BE49-F238E27FC236}">
                <a16:creationId xmlns:a16="http://schemas.microsoft.com/office/drawing/2014/main" id="{F00070B2-425F-483A-824A-B4B7B7A5FC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8703" y="81757"/>
            <a:ext cx="3007096" cy="9123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B0F636-7A9F-45CA-9018-3401FDAEAD6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1091" y="4515625"/>
            <a:ext cx="2849549" cy="1944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37B320C-F355-4273-B16D-CB54F6D50822}"/>
              </a:ext>
            </a:extLst>
          </p:cNvPr>
          <p:cNvSpPr/>
          <p:nvPr/>
        </p:nvSpPr>
        <p:spPr>
          <a:xfrm>
            <a:off x="181360" y="4199393"/>
            <a:ext cx="5868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610" rIns="108000" bIns="54610"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</a:rPr>
              <a:t>Hampi World Heritage Site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51BD71-03EC-4030-8099-81ECF16959BE}"/>
              </a:ext>
            </a:extLst>
          </p:cNvPr>
          <p:cNvSpPr/>
          <p:nvPr/>
        </p:nvSpPr>
        <p:spPr>
          <a:xfrm>
            <a:off x="6172000" y="4162554"/>
            <a:ext cx="288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610" rIns="108000" bIns="54610"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</a:rPr>
              <a:t>Aihole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6BC2B2-1793-4AB3-9AE3-617985C0BE04}"/>
              </a:ext>
            </a:extLst>
          </p:cNvPr>
          <p:cNvSpPr/>
          <p:nvPr/>
        </p:nvSpPr>
        <p:spPr>
          <a:xfrm>
            <a:off x="9106000" y="4162554"/>
            <a:ext cx="288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610" rIns="108000" bIns="54610"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</a:rPr>
              <a:t>Chitradurga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B8DC67-F95F-4662-985A-0B222360DB33}"/>
              </a:ext>
            </a:extLst>
          </p:cNvPr>
          <p:cNvSpPr/>
          <p:nvPr/>
        </p:nvSpPr>
        <p:spPr>
          <a:xfrm>
            <a:off x="6172000" y="6435625"/>
            <a:ext cx="288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610" rIns="108000" bIns="54610"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</a:rPr>
              <a:t>Srirangapatna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B3F024-96C5-40EA-BD80-9C5A758CE2D9}"/>
              </a:ext>
            </a:extLst>
          </p:cNvPr>
          <p:cNvSpPr/>
          <p:nvPr/>
        </p:nvSpPr>
        <p:spPr>
          <a:xfrm>
            <a:off x="9160000" y="6459625"/>
            <a:ext cx="288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610" rIns="108000" bIns="54610"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</a:rPr>
              <a:t>Shravanabelagola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C94A68-AF36-4CB4-96DC-9DCDA08A1F38}"/>
              </a:ext>
            </a:extLst>
          </p:cNvPr>
          <p:cNvSpPr/>
          <p:nvPr/>
        </p:nvSpPr>
        <p:spPr>
          <a:xfrm>
            <a:off x="206000" y="6454254"/>
            <a:ext cx="5868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610" rIns="108000" bIns="54610"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</a:rPr>
              <a:t>Pattadakal Group of Monuments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1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082A7-CEC9-409B-B03A-B4EFAF56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Tourism Potential of Karnataka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6656D5-BCB8-46EA-BA9F-FCB5C8DCCC0B}"/>
              </a:ext>
            </a:extLst>
          </p:cNvPr>
          <p:cNvSpPr/>
          <p:nvPr/>
        </p:nvSpPr>
        <p:spPr>
          <a:xfrm>
            <a:off x="6172000" y="1171878"/>
            <a:ext cx="5868000" cy="9720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610" rIns="108000" bIns="5461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17 Hill Stations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b="1" dirty="0">
                <a:solidFill>
                  <a:schemeClr val="bg1"/>
                </a:solidFill>
              </a:rPr>
              <a:t>40 Waterfalls </a:t>
            </a:r>
          </a:p>
        </p:txBody>
      </p:sp>
      <p:pic>
        <p:nvPicPr>
          <p:cNvPr id="4" name="Picture 3" descr="A view of a mountain&#10;&#10;Description automatically generated">
            <a:extLst>
              <a:ext uri="{FF2B5EF4-FFF2-40B4-BE49-F238E27FC236}">
                <a16:creationId xmlns:a16="http://schemas.microsoft.com/office/drawing/2014/main" id="{D3FE6821-D82B-4B6B-A2DD-FF56F5CB8E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0000" y="4553467"/>
            <a:ext cx="2880000" cy="1920000"/>
          </a:xfrm>
          <a:prstGeom prst="rect">
            <a:avLst/>
          </a:prstGeom>
        </p:spPr>
      </p:pic>
      <p:pic>
        <p:nvPicPr>
          <p:cNvPr id="5" name="Picture 4" descr="A view of a lush green hillside&#10;&#10;Description automatically generated">
            <a:extLst>
              <a:ext uri="{FF2B5EF4-FFF2-40B4-BE49-F238E27FC236}">
                <a16:creationId xmlns:a16="http://schemas.microsoft.com/office/drawing/2014/main" id="{4F41EBE4-B49E-4F32-86C3-24389E2572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0000" y="2281041"/>
            <a:ext cx="2880000" cy="1940510"/>
          </a:xfrm>
          <a:prstGeom prst="rect">
            <a:avLst/>
          </a:prstGeom>
        </p:spPr>
      </p:pic>
      <p:pic>
        <p:nvPicPr>
          <p:cNvPr id="6" name="Picture 5" descr="A group of people on a grassy hill&#10;&#10;Description automatically generated">
            <a:extLst>
              <a:ext uri="{FF2B5EF4-FFF2-40B4-BE49-F238E27FC236}">
                <a16:creationId xmlns:a16="http://schemas.microsoft.com/office/drawing/2014/main" id="{EF940E90-F279-4C6A-BBE6-A410CE863C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000" y="2281041"/>
            <a:ext cx="2880000" cy="192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FEBF8C-D8F5-4C39-82A9-407CA1D67875}"/>
              </a:ext>
            </a:extLst>
          </p:cNvPr>
          <p:cNvSpPr/>
          <p:nvPr/>
        </p:nvSpPr>
        <p:spPr>
          <a:xfrm>
            <a:off x="9160000" y="4255599"/>
            <a:ext cx="288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610" rIns="108000" bIns="54610"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</a:rPr>
              <a:t>Chikkamagaluru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CD262D-72F4-4CBD-9FB0-81882A4CF495}"/>
              </a:ext>
            </a:extLst>
          </p:cNvPr>
          <p:cNvSpPr/>
          <p:nvPr/>
        </p:nvSpPr>
        <p:spPr>
          <a:xfrm>
            <a:off x="6324400" y="4255599"/>
            <a:ext cx="288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610" rIns="108000" bIns="54610"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</a:rPr>
              <a:t>Nandi Hills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3ECB52-1BD3-4BCF-8B21-2A018B32AF34}"/>
              </a:ext>
            </a:extLst>
          </p:cNvPr>
          <p:cNvSpPr/>
          <p:nvPr/>
        </p:nvSpPr>
        <p:spPr>
          <a:xfrm>
            <a:off x="6172000" y="6476883"/>
            <a:ext cx="288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610" rIns="108000" bIns="54610"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</a:rPr>
              <a:t>Jog Falls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530D83-DA6D-4666-869B-F8DBFA8949D3}"/>
              </a:ext>
            </a:extLst>
          </p:cNvPr>
          <p:cNvSpPr/>
          <p:nvPr/>
        </p:nvSpPr>
        <p:spPr>
          <a:xfrm>
            <a:off x="9160000" y="6476883"/>
            <a:ext cx="288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610" rIns="108000" bIns="54610"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</a:rPr>
              <a:t>Shivanasamudra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1" name="Picture 10" descr="A large waterfall in a forest&#10;&#10;Description automatically generated">
            <a:extLst>
              <a:ext uri="{FF2B5EF4-FFF2-40B4-BE49-F238E27FC236}">
                <a16:creationId xmlns:a16="http://schemas.microsoft.com/office/drawing/2014/main" id="{A3C94D83-8306-418A-AF3D-007A90D9D1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000" y="4553467"/>
            <a:ext cx="2880000" cy="19371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65F7-CC92-49FF-8743-1B295F49CF1A}"/>
              </a:ext>
            </a:extLst>
          </p:cNvPr>
          <p:cNvSpPr/>
          <p:nvPr/>
        </p:nvSpPr>
        <p:spPr>
          <a:xfrm>
            <a:off x="152000" y="1171878"/>
            <a:ext cx="5868000" cy="972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610" rIns="108000" bIns="5461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5 National Parks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b="1" dirty="0">
                <a:solidFill>
                  <a:schemeClr val="bg1"/>
                </a:solidFill>
              </a:rPr>
              <a:t>30 Wildlife Sanctuaries</a:t>
            </a:r>
          </a:p>
        </p:txBody>
      </p:sp>
      <p:pic>
        <p:nvPicPr>
          <p:cNvPr id="13" name="Picture 12" descr="A close up of a turtle&#10;&#10;Description automatically generated">
            <a:extLst>
              <a:ext uri="{FF2B5EF4-FFF2-40B4-BE49-F238E27FC236}">
                <a16:creationId xmlns:a16="http://schemas.microsoft.com/office/drawing/2014/main" id="{B25ACAEB-55CB-4820-B692-A0F8E4A327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000" y="4562336"/>
            <a:ext cx="2880000" cy="2000251"/>
          </a:xfrm>
          <a:prstGeom prst="rect">
            <a:avLst/>
          </a:prstGeom>
        </p:spPr>
      </p:pic>
      <p:pic>
        <p:nvPicPr>
          <p:cNvPr id="14" name="Picture 13" descr="A close up of a bird&#10;&#10;Description automatically generated">
            <a:extLst>
              <a:ext uri="{FF2B5EF4-FFF2-40B4-BE49-F238E27FC236}">
                <a16:creationId xmlns:a16="http://schemas.microsoft.com/office/drawing/2014/main" id="{A044F452-EBFC-44AD-AF62-E6C49708F1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00" y="4562336"/>
            <a:ext cx="2880000" cy="2000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4529C0-9E2E-4EC1-A6CF-74DD7A72B93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00" y="2265822"/>
            <a:ext cx="1916158" cy="1944000"/>
          </a:xfrm>
          <a:prstGeom prst="rect">
            <a:avLst/>
          </a:prstGeom>
        </p:spPr>
      </p:pic>
      <p:pic>
        <p:nvPicPr>
          <p:cNvPr id="16" name="Picture 15" descr="A tiger lying in the grass&#10;&#10;Description automatically generated">
            <a:extLst>
              <a:ext uri="{FF2B5EF4-FFF2-40B4-BE49-F238E27FC236}">
                <a16:creationId xmlns:a16="http://schemas.microsoft.com/office/drawing/2014/main" id="{E9805F0D-AD9F-4DEF-8739-E989E3EE3DC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672" y="2265822"/>
            <a:ext cx="1922656" cy="1944000"/>
          </a:xfrm>
          <a:prstGeom prst="rect">
            <a:avLst/>
          </a:prstGeom>
        </p:spPr>
      </p:pic>
      <p:pic>
        <p:nvPicPr>
          <p:cNvPr id="17" name="Picture 16" descr="A baby elephant walking along a dirt road&#10;&#10;Description automatically generated">
            <a:extLst>
              <a:ext uri="{FF2B5EF4-FFF2-40B4-BE49-F238E27FC236}">
                <a16:creationId xmlns:a16="http://schemas.microsoft.com/office/drawing/2014/main" id="{B1E24EAE-E2ED-47E1-AC4D-53111393C07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842" y="2265822"/>
            <a:ext cx="1916158" cy="1944000"/>
          </a:xfrm>
          <a:prstGeom prst="rect">
            <a:avLst/>
          </a:prstGeom>
        </p:spPr>
      </p:pic>
      <p:pic>
        <p:nvPicPr>
          <p:cNvPr id="18" name="Picture 17" descr="A picture containing sitting&#10;&#10;Description automatically generated">
            <a:extLst>
              <a:ext uri="{FF2B5EF4-FFF2-40B4-BE49-F238E27FC236}">
                <a16:creationId xmlns:a16="http://schemas.microsoft.com/office/drawing/2014/main" id="{35403C75-60C5-4F1B-8DFB-6126B46BD52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8703" y="81757"/>
            <a:ext cx="3007096" cy="91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28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291F0-9EBB-41A2-AA77-26278E5BE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Tourism Potential of Karnataka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94656D-4350-4191-90A1-4D4762EF64A9}"/>
              </a:ext>
            </a:extLst>
          </p:cNvPr>
          <p:cNvSpPr/>
          <p:nvPr/>
        </p:nvSpPr>
        <p:spPr>
          <a:xfrm>
            <a:off x="152000" y="1171878"/>
            <a:ext cx="5868000" cy="972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610" rIns="108000" bIns="5461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Incredible Diversity of </a:t>
            </a:r>
            <a:r>
              <a:rPr lang="en-US" sz="2400" b="1" dirty="0">
                <a:solidFill>
                  <a:schemeClr val="bg1"/>
                </a:solidFill>
              </a:rPr>
              <a:t>Cuisine, Crafts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b="1" dirty="0">
                <a:solidFill>
                  <a:schemeClr val="bg1"/>
                </a:solidFill>
              </a:rPr>
              <a:t>Culture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AFC5D8-12A4-4DFB-BEBB-4EE3D852F03A}"/>
              </a:ext>
            </a:extLst>
          </p:cNvPr>
          <p:cNvSpPr/>
          <p:nvPr/>
        </p:nvSpPr>
        <p:spPr>
          <a:xfrm>
            <a:off x="6172000" y="1171878"/>
            <a:ext cx="5868000" cy="9720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610" rIns="108000" bIns="5461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Memorable experiences of </a:t>
            </a:r>
            <a:r>
              <a:rPr lang="en-US" sz="2400" b="1" dirty="0">
                <a:solidFill>
                  <a:schemeClr val="bg1"/>
                </a:solidFill>
              </a:rPr>
              <a:t>Luxury</a:t>
            </a:r>
            <a:r>
              <a:rPr lang="en-US" sz="2400" dirty="0">
                <a:solidFill>
                  <a:schemeClr val="bg1"/>
                </a:solidFill>
              </a:rPr>
              <a:t> and </a:t>
            </a:r>
            <a:r>
              <a:rPr lang="en-US" sz="2400" b="1" dirty="0">
                <a:solidFill>
                  <a:schemeClr val="bg1"/>
                </a:solidFill>
              </a:rPr>
              <a:t>Adventure</a:t>
            </a:r>
          </a:p>
        </p:txBody>
      </p:sp>
      <p:pic>
        <p:nvPicPr>
          <p:cNvPr id="14" name="Picture 13" descr="A person riding a wave on a surfboard in the water&#10;&#10;Description automatically generated">
            <a:extLst>
              <a:ext uri="{FF2B5EF4-FFF2-40B4-BE49-F238E27FC236}">
                <a16:creationId xmlns:a16="http://schemas.microsoft.com/office/drawing/2014/main" id="{8918304B-8A28-4B84-848B-1003CB1A53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030" y="4526560"/>
            <a:ext cx="2967970" cy="2036027"/>
          </a:xfrm>
          <a:prstGeom prst="rect">
            <a:avLst/>
          </a:prstGeom>
        </p:spPr>
      </p:pic>
      <p:pic>
        <p:nvPicPr>
          <p:cNvPr id="15" name="Picture 1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A2144E36-F003-4AEE-820B-5DEAB4F65A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030" y="2281038"/>
            <a:ext cx="2967970" cy="1975679"/>
          </a:xfrm>
          <a:prstGeom prst="rect">
            <a:avLst/>
          </a:prstGeom>
        </p:spPr>
      </p:pic>
      <p:pic>
        <p:nvPicPr>
          <p:cNvPr id="16" name="Picture 15" descr="A picture containing train, track, old, parked&#10;&#10;Description automatically generated">
            <a:extLst>
              <a:ext uri="{FF2B5EF4-FFF2-40B4-BE49-F238E27FC236}">
                <a16:creationId xmlns:a16="http://schemas.microsoft.com/office/drawing/2014/main" id="{7D351047-D476-42CB-9B9A-6EC3DCB8AF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00" y="2289934"/>
            <a:ext cx="2773612" cy="1404000"/>
          </a:xfrm>
          <a:prstGeom prst="rect">
            <a:avLst/>
          </a:prstGeom>
        </p:spPr>
      </p:pic>
      <p:pic>
        <p:nvPicPr>
          <p:cNvPr id="17" name="Picture 16" descr="A person in a green field&#10;&#10;Description automatically generated">
            <a:extLst>
              <a:ext uri="{FF2B5EF4-FFF2-40B4-BE49-F238E27FC236}">
                <a16:creationId xmlns:a16="http://schemas.microsoft.com/office/drawing/2014/main" id="{4BB42C78-BCD2-4A1C-B657-7169876A85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00" y="3724261"/>
            <a:ext cx="2773612" cy="1404000"/>
          </a:xfrm>
          <a:prstGeom prst="rect">
            <a:avLst/>
          </a:prstGeom>
        </p:spPr>
      </p:pic>
      <p:pic>
        <p:nvPicPr>
          <p:cNvPr id="18" name="Picture 17" descr="A picture containing indoor, sitting, small, table&#10;&#10;Description automatically generated">
            <a:extLst>
              <a:ext uri="{FF2B5EF4-FFF2-40B4-BE49-F238E27FC236}">
                <a16:creationId xmlns:a16="http://schemas.microsoft.com/office/drawing/2014/main" id="{AF08EA80-F242-408E-B732-B6A1212D5E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00" y="5158587"/>
            <a:ext cx="2773612" cy="1404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66EF9D3-95C5-49F2-B653-2BF4AFA6102A}"/>
              </a:ext>
            </a:extLst>
          </p:cNvPr>
          <p:cNvGrpSpPr/>
          <p:nvPr/>
        </p:nvGrpSpPr>
        <p:grpSpPr>
          <a:xfrm>
            <a:off x="2189011" y="4556016"/>
            <a:ext cx="1740528" cy="2052001"/>
            <a:chOff x="6209206" y="4374199"/>
            <a:chExt cx="1740528" cy="2052001"/>
          </a:xfrm>
        </p:grpSpPr>
        <p:pic>
          <p:nvPicPr>
            <p:cNvPr id="20" name="Picture 19" descr="A close up of a bottle&#10;&#10;Description automatically generated">
              <a:extLst>
                <a:ext uri="{FF2B5EF4-FFF2-40B4-BE49-F238E27FC236}">
                  <a16:creationId xmlns:a16="http://schemas.microsoft.com/office/drawing/2014/main" id="{A988465B-5F5F-49D7-AEAC-CAC15B124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9206" y="4374199"/>
              <a:ext cx="1740528" cy="183600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44BB95-E2BB-448F-860E-F18BD5CBEA47}"/>
                </a:ext>
              </a:extLst>
            </p:cNvPr>
            <p:cNvSpPr/>
            <p:nvPr/>
          </p:nvSpPr>
          <p:spPr>
            <a:xfrm>
              <a:off x="6218748" y="6210200"/>
              <a:ext cx="1730986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610" rIns="108000" bIns="54610" rtlCol="0" anchor="ctr"/>
            <a:lstStyle/>
            <a:p>
              <a:pPr algn="ctr"/>
              <a:r>
                <a:rPr lang="en-IN" sz="1200" dirty="0">
                  <a:solidFill>
                    <a:schemeClr val="tx1"/>
                  </a:solidFill>
                </a:rPr>
                <a:t>Channapatna Toys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DD4FBD-3DB2-44F6-A306-D035E18A0480}"/>
              </a:ext>
            </a:extLst>
          </p:cNvPr>
          <p:cNvGrpSpPr/>
          <p:nvPr/>
        </p:nvGrpSpPr>
        <p:grpSpPr>
          <a:xfrm>
            <a:off x="4164248" y="4556016"/>
            <a:ext cx="1815842" cy="2052001"/>
            <a:chOff x="8134126" y="4374199"/>
            <a:chExt cx="1815842" cy="2052001"/>
          </a:xfrm>
        </p:grpSpPr>
        <p:pic>
          <p:nvPicPr>
            <p:cNvPr id="23" name="Picture 22" descr="A group of people wearing costumes&#10;&#10;Description automatically generated">
              <a:extLst>
                <a:ext uri="{FF2B5EF4-FFF2-40B4-BE49-F238E27FC236}">
                  <a16:creationId xmlns:a16="http://schemas.microsoft.com/office/drawing/2014/main" id="{02DA0A0E-AA37-4579-AA5B-C8B22C8AC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4126" y="4374199"/>
              <a:ext cx="1815841" cy="1836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3EEB32F-E20E-4A38-963B-3F4972A8B8EA}"/>
                </a:ext>
              </a:extLst>
            </p:cNvPr>
            <p:cNvSpPr/>
            <p:nvPr/>
          </p:nvSpPr>
          <p:spPr>
            <a:xfrm>
              <a:off x="8134126" y="6210200"/>
              <a:ext cx="1815842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610" rIns="108000" bIns="54610" rtlCol="0" anchor="ctr"/>
            <a:lstStyle/>
            <a:p>
              <a:pPr algn="ctr"/>
              <a:r>
                <a:rPr lang="en-IN" sz="1200" dirty="0">
                  <a:solidFill>
                    <a:schemeClr val="tx1"/>
                  </a:solidFill>
                </a:rPr>
                <a:t>Yakshagana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7F82B4-F8FE-4C25-AE92-4EBE1F3ADC29}"/>
              </a:ext>
            </a:extLst>
          </p:cNvPr>
          <p:cNvGrpSpPr>
            <a:grpSpLocks noChangeAspect="1"/>
          </p:cNvGrpSpPr>
          <p:nvPr/>
        </p:nvGrpSpPr>
        <p:grpSpPr>
          <a:xfrm>
            <a:off x="191492" y="2289934"/>
            <a:ext cx="2844000" cy="2122496"/>
            <a:chOff x="117827" y="1893434"/>
            <a:chExt cx="2970000" cy="2216531"/>
          </a:xfrm>
        </p:grpSpPr>
        <p:pic>
          <p:nvPicPr>
            <p:cNvPr id="26" name="Picture 25" descr="A group of people riding on the back of an elephant&#10;&#10;Description automatically generated">
              <a:extLst>
                <a:ext uri="{FF2B5EF4-FFF2-40B4-BE49-F238E27FC236}">
                  <a16:creationId xmlns:a16="http://schemas.microsoft.com/office/drawing/2014/main" id="{0AEA7018-59BC-42A2-9597-A01BF74B9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827" y="1893434"/>
              <a:ext cx="2970000" cy="198000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ADE75E3-E10A-4693-8D6B-596D0129C37D}"/>
                </a:ext>
              </a:extLst>
            </p:cNvPr>
            <p:cNvSpPr/>
            <p:nvPr/>
          </p:nvSpPr>
          <p:spPr>
            <a:xfrm>
              <a:off x="162827" y="3893965"/>
              <a:ext cx="2880000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610" rIns="108000" bIns="54610" rtlCol="0" anchor="ctr"/>
            <a:lstStyle/>
            <a:p>
              <a:pPr algn="ctr"/>
              <a:r>
                <a:rPr lang="en-IN" sz="1200" dirty="0">
                  <a:solidFill>
                    <a:schemeClr val="tx1"/>
                  </a:solidFill>
                </a:rPr>
                <a:t>Mysuru Dasara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BC26D8-8F09-498B-B6BD-F4A9FC432302}"/>
              </a:ext>
            </a:extLst>
          </p:cNvPr>
          <p:cNvGrpSpPr>
            <a:grpSpLocks noChangeAspect="1"/>
          </p:cNvGrpSpPr>
          <p:nvPr/>
        </p:nvGrpSpPr>
        <p:grpSpPr>
          <a:xfrm>
            <a:off x="3170065" y="2310624"/>
            <a:ext cx="2844000" cy="2115637"/>
            <a:chOff x="3116687" y="1893434"/>
            <a:chExt cx="2970000" cy="220936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851056B-C16C-48B1-9EC7-FC7643DF572C}"/>
                </a:ext>
              </a:extLst>
            </p:cNvPr>
            <p:cNvSpPr/>
            <p:nvPr/>
          </p:nvSpPr>
          <p:spPr>
            <a:xfrm>
              <a:off x="3161687" y="3886801"/>
              <a:ext cx="2880000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610" rIns="108000" bIns="54610" rtlCol="0" anchor="ctr"/>
            <a:lstStyle/>
            <a:p>
              <a:pPr algn="ctr"/>
              <a:r>
                <a:rPr lang="en-IN" sz="1200" dirty="0" err="1">
                  <a:solidFill>
                    <a:schemeClr val="tx1"/>
                  </a:solidFill>
                </a:rPr>
                <a:t>Dollu</a:t>
              </a:r>
              <a:r>
                <a:rPr lang="en-IN" sz="1200" dirty="0">
                  <a:solidFill>
                    <a:schemeClr val="tx1"/>
                  </a:solidFill>
                </a:rPr>
                <a:t> </a:t>
              </a:r>
              <a:r>
                <a:rPr lang="en-IN" sz="1200" dirty="0" err="1">
                  <a:solidFill>
                    <a:schemeClr val="tx1"/>
                  </a:solidFill>
                </a:rPr>
                <a:t>Kunitha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30" name="Picture 29" descr="A group of people wearing costumes&#10;&#10;Description automatically generated">
              <a:extLst>
                <a:ext uri="{FF2B5EF4-FFF2-40B4-BE49-F238E27FC236}">
                  <a16:creationId xmlns:a16="http://schemas.microsoft.com/office/drawing/2014/main" id="{6A5F10A8-C51A-4868-8F75-315E5E732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6687" y="1893434"/>
              <a:ext cx="2970000" cy="19800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78B0B43-C574-436D-9F2D-A979CDA44303}"/>
              </a:ext>
            </a:extLst>
          </p:cNvPr>
          <p:cNvGrpSpPr/>
          <p:nvPr/>
        </p:nvGrpSpPr>
        <p:grpSpPr>
          <a:xfrm>
            <a:off x="191492" y="4556016"/>
            <a:ext cx="1807799" cy="2006571"/>
            <a:chOff x="117826" y="4374199"/>
            <a:chExt cx="1807799" cy="2006571"/>
          </a:xfrm>
        </p:grpSpPr>
        <p:pic>
          <p:nvPicPr>
            <p:cNvPr id="32" name="Picture 31" descr="A picture containing outdoor, transport, water, smoke&#10;&#10;Description automatically generated">
              <a:extLst>
                <a:ext uri="{FF2B5EF4-FFF2-40B4-BE49-F238E27FC236}">
                  <a16:creationId xmlns:a16="http://schemas.microsoft.com/office/drawing/2014/main" id="{DEEF9E83-8203-4AEF-BD00-19420DA2F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826" y="4374199"/>
              <a:ext cx="1807799" cy="1836000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9774E15-09CB-4C58-BB2C-C995A0266A3E}"/>
                </a:ext>
              </a:extLst>
            </p:cNvPr>
            <p:cNvSpPr/>
            <p:nvPr/>
          </p:nvSpPr>
          <p:spPr>
            <a:xfrm>
              <a:off x="117826" y="6210200"/>
              <a:ext cx="1772352" cy="170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610" rIns="108000" bIns="54610" rtlCol="0" anchor="ctr"/>
            <a:lstStyle/>
            <a:p>
              <a:pPr algn="ctr"/>
              <a:r>
                <a:rPr lang="en-IN" sz="1200" dirty="0">
                  <a:solidFill>
                    <a:schemeClr val="tx1"/>
                  </a:solidFill>
                </a:rPr>
                <a:t>Kambala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4" name="Picture 33" descr="A picture containing sitting&#10;&#10;Description automatically generated">
            <a:extLst>
              <a:ext uri="{FF2B5EF4-FFF2-40B4-BE49-F238E27FC236}">
                <a16:creationId xmlns:a16="http://schemas.microsoft.com/office/drawing/2014/main" id="{08477EC5-1430-4E38-8292-56F1E33E733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8703" y="81757"/>
            <a:ext cx="3007096" cy="91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7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BB238-BFA0-49E4-A10F-684331656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Tourism Potential of Karnataka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B56CE4-1CE7-4BCE-9EC4-E9FC9AFCC647}"/>
              </a:ext>
            </a:extLst>
          </p:cNvPr>
          <p:cNvSpPr/>
          <p:nvPr/>
        </p:nvSpPr>
        <p:spPr>
          <a:xfrm>
            <a:off x="152000" y="1171878"/>
            <a:ext cx="11780920" cy="972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610" rIns="108000" bIns="5461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320 Kms Coastline </a:t>
            </a:r>
            <a:r>
              <a:rPr lang="en-US" sz="2400" dirty="0">
                <a:solidFill>
                  <a:schemeClr val="bg1"/>
                </a:solidFill>
              </a:rPr>
              <a:t>with pristine beaches and coastal activities</a:t>
            </a:r>
          </a:p>
        </p:txBody>
      </p:sp>
      <p:pic>
        <p:nvPicPr>
          <p:cNvPr id="28" name="Picture 27" descr="A picture containing sitting&#10;&#10;Description automatically generated">
            <a:extLst>
              <a:ext uri="{FF2B5EF4-FFF2-40B4-BE49-F238E27FC236}">
                <a16:creationId xmlns:a16="http://schemas.microsoft.com/office/drawing/2014/main" id="{F00070B2-425F-483A-824A-B4B7B7A5FC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8703" y="81757"/>
            <a:ext cx="3007096" cy="912319"/>
          </a:xfrm>
          <a:prstGeom prst="rect">
            <a:avLst/>
          </a:prstGeom>
        </p:spPr>
      </p:pic>
      <p:pic>
        <p:nvPicPr>
          <p:cNvPr id="16" name="Picture 15" descr="A large body of water&#10;&#10;Description automatically generated">
            <a:extLst>
              <a:ext uri="{FF2B5EF4-FFF2-40B4-BE49-F238E27FC236}">
                <a16:creationId xmlns:a16="http://schemas.microsoft.com/office/drawing/2014/main" id="{55C5C6FF-52EF-4F20-9B92-F385D12D28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00" y="2281041"/>
            <a:ext cx="2880000" cy="1920000"/>
          </a:xfrm>
          <a:prstGeom prst="rect">
            <a:avLst/>
          </a:prstGeom>
        </p:spPr>
      </p:pic>
      <p:pic>
        <p:nvPicPr>
          <p:cNvPr id="19" name="Picture 18" descr="A large body of water&#10;&#10;Description automatically generated">
            <a:extLst>
              <a:ext uri="{FF2B5EF4-FFF2-40B4-BE49-F238E27FC236}">
                <a16:creationId xmlns:a16="http://schemas.microsoft.com/office/drawing/2014/main" id="{BC177FE2-F81F-4247-9CCD-62DE519646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750" y="2281041"/>
            <a:ext cx="2880000" cy="1920000"/>
          </a:xfrm>
          <a:prstGeom prst="rect">
            <a:avLst/>
          </a:prstGeom>
        </p:spPr>
      </p:pic>
      <p:pic>
        <p:nvPicPr>
          <p:cNvPr id="20" name="Picture 19" descr="A body of water&#10;&#10;Description automatically generated">
            <a:extLst>
              <a:ext uri="{FF2B5EF4-FFF2-40B4-BE49-F238E27FC236}">
                <a16:creationId xmlns:a16="http://schemas.microsoft.com/office/drawing/2014/main" id="{5F78EA82-93EB-4128-8735-996F2D6AAF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00" y="4544390"/>
            <a:ext cx="2934000" cy="192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D81520B-0DC0-49FB-BD62-3D2D429CF7C0}"/>
              </a:ext>
            </a:extLst>
          </p:cNvPr>
          <p:cNvSpPr/>
          <p:nvPr/>
        </p:nvSpPr>
        <p:spPr>
          <a:xfrm>
            <a:off x="152000" y="4255599"/>
            <a:ext cx="288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610" rIns="108000" bIns="54610"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</a:rPr>
              <a:t>Gokarna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E0A75-063E-4E7F-AC57-CBA36541FE33}"/>
              </a:ext>
            </a:extLst>
          </p:cNvPr>
          <p:cNvSpPr/>
          <p:nvPr/>
        </p:nvSpPr>
        <p:spPr>
          <a:xfrm>
            <a:off x="3140000" y="4255599"/>
            <a:ext cx="288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610" rIns="108000" bIns="54610"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</a:rPr>
              <a:t>Surathkal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FAEED3-6405-4AD8-9B2B-1C28E7F15347}"/>
              </a:ext>
            </a:extLst>
          </p:cNvPr>
          <p:cNvSpPr/>
          <p:nvPr/>
        </p:nvSpPr>
        <p:spPr>
          <a:xfrm>
            <a:off x="152000" y="6492482"/>
            <a:ext cx="288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610" rIns="108000" bIns="54610"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</a:rPr>
              <a:t>Karwar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273088-3C80-4914-949B-153A98955DA4}"/>
              </a:ext>
            </a:extLst>
          </p:cNvPr>
          <p:cNvSpPr/>
          <p:nvPr/>
        </p:nvSpPr>
        <p:spPr>
          <a:xfrm>
            <a:off x="3140000" y="6476883"/>
            <a:ext cx="288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610" rIns="108000" bIns="54610"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</a:rPr>
              <a:t>Maravanthe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743AE4-4BB8-48AD-85F1-94C60A4B0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81"/>
          <a:stretch/>
        </p:blipFill>
        <p:spPr bwMode="auto">
          <a:xfrm>
            <a:off x="3140000" y="4544390"/>
            <a:ext cx="2880000" cy="190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016444-0409-4B13-9E33-A98A8E788CD5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500" y="2281041"/>
            <a:ext cx="2880000" cy="1918800"/>
          </a:xfrm>
          <a:prstGeom prst="rect">
            <a:avLst/>
          </a:prstGeom>
        </p:spPr>
      </p:pic>
      <p:pic>
        <p:nvPicPr>
          <p:cNvPr id="9" name="Picture 8" descr="A picture containing sky, outdoor, beach, water&#10;&#10;Description automatically generated">
            <a:extLst>
              <a:ext uri="{FF2B5EF4-FFF2-40B4-BE49-F238E27FC236}">
                <a16:creationId xmlns:a16="http://schemas.microsoft.com/office/drawing/2014/main" id="{2F7C8D00-467E-4EA0-8129-12F919639D9E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51" y="2281041"/>
            <a:ext cx="2880000" cy="191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AE1B8F-0DDF-4514-82E8-1AAD79FA9597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02" y="4544390"/>
            <a:ext cx="2880000" cy="19188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7E3A229-78D0-4F65-A044-00058A81F911}"/>
              </a:ext>
            </a:extLst>
          </p:cNvPr>
          <p:cNvSpPr/>
          <p:nvPr/>
        </p:nvSpPr>
        <p:spPr>
          <a:xfrm>
            <a:off x="6165500" y="4255599"/>
            <a:ext cx="288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610" rIns="108000" bIns="54610"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</a:rPr>
              <a:t>Kudle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67495B-6E50-472E-920F-7C3102956771}"/>
              </a:ext>
            </a:extLst>
          </p:cNvPr>
          <p:cNvSpPr/>
          <p:nvPr/>
        </p:nvSpPr>
        <p:spPr>
          <a:xfrm>
            <a:off x="9172251" y="4255599"/>
            <a:ext cx="288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610" rIns="108000" bIns="54610"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</a:rPr>
              <a:t>Devbagh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4C4058-4A0D-42D1-AD4B-80B78A0DBD76}"/>
              </a:ext>
            </a:extLst>
          </p:cNvPr>
          <p:cNvSpPr/>
          <p:nvPr/>
        </p:nvSpPr>
        <p:spPr>
          <a:xfrm>
            <a:off x="6226002" y="6476883"/>
            <a:ext cx="288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610" rIns="108000" bIns="54610" rtlCol="0" anchor="ctr"/>
          <a:lstStyle/>
          <a:p>
            <a:pPr algn="ctr"/>
            <a:r>
              <a:rPr lang="en-IN" sz="1200" dirty="0" err="1">
                <a:solidFill>
                  <a:schemeClr val="tx1"/>
                </a:solidFill>
              </a:rPr>
              <a:t>Kaup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1601C5F-70D1-4B00-A290-FE0FF9C4356F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172251" y="4544390"/>
            <a:ext cx="2880000" cy="19188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A92F262A-C042-498A-B73E-4A7CE21D08C0}"/>
              </a:ext>
            </a:extLst>
          </p:cNvPr>
          <p:cNvSpPr/>
          <p:nvPr/>
        </p:nvSpPr>
        <p:spPr>
          <a:xfrm>
            <a:off x="9172251" y="6629283"/>
            <a:ext cx="288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610" rIns="108000" bIns="54610" rtlCol="0" anchor="ctr"/>
          <a:lstStyle/>
          <a:p>
            <a:pPr algn="ctr"/>
            <a:r>
              <a:rPr lang="en-IN" sz="1200" dirty="0" err="1">
                <a:solidFill>
                  <a:schemeClr val="tx1"/>
                </a:solidFill>
              </a:rPr>
              <a:t>Kaup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3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F73D-4BDC-4E7D-A6D3-82CF4868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Blue Flag Certification for Karnataka Beaches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223495-4878-432F-BE23-4F97EEF3CB9B}"/>
              </a:ext>
            </a:extLst>
          </p:cNvPr>
          <p:cNvSpPr/>
          <p:nvPr/>
        </p:nvSpPr>
        <p:spPr>
          <a:xfrm>
            <a:off x="406399" y="2779260"/>
            <a:ext cx="5652000" cy="329766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610" rIns="0" bIns="54610" rtlCol="0" anchor="ctr"/>
          <a:lstStyle/>
          <a:p>
            <a:pPr algn="ctr"/>
            <a:r>
              <a:rPr lang="en-IN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Kasarkod</a:t>
            </a:r>
            <a:r>
              <a:rPr lang="en-I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Beach (Uttara Kannada)</a:t>
            </a:r>
          </a:p>
        </p:txBody>
      </p:sp>
      <p:pic>
        <p:nvPicPr>
          <p:cNvPr id="4" name="Picture 3" descr="A group of people on a beach&#10;&#10;Description automatically generated">
            <a:extLst>
              <a:ext uri="{FF2B5EF4-FFF2-40B4-BE49-F238E27FC236}">
                <a16:creationId xmlns:a16="http://schemas.microsoft.com/office/drawing/2014/main" id="{E7FFF451-6E2A-4531-A38F-2EB9F1D918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399" y="5216850"/>
            <a:ext cx="2808000" cy="1584000"/>
          </a:xfrm>
          <a:prstGeom prst="rect">
            <a:avLst/>
          </a:prstGeom>
        </p:spPr>
      </p:pic>
      <p:pic>
        <p:nvPicPr>
          <p:cNvPr id="5" name="Picture 4" descr="A close up of a hillside next to a body of water&#10;&#10;Description automatically generated">
            <a:extLst>
              <a:ext uri="{FF2B5EF4-FFF2-40B4-BE49-F238E27FC236}">
                <a16:creationId xmlns:a16="http://schemas.microsoft.com/office/drawing/2014/main" id="{59438B6B-3A22-496F-92A0-94B1682AE3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3183953"/>
            <a:ext cx="2808000" cy="17923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CBB9D58-47B2-46FF-9249-37384EB2B837}"/>
              </a:ext>
            </a:extLst>
          </p:cNvPr>
          <p:cNvSpPr/>
          <p:nvPr/>
        </p:nvSpPr>
        <p:spPr>
          <a:xfrm>
            <a:off x="6274399" y="2779260"/>
            <a:ext cx="5652000" cy="329766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610" rIns="0" bIns="54610"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Padubidri Beach (Udupi)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4FDD8B-057C-472E-B7E6-CB378DE9E9B3}"/>
              </a:ext>
            </a:extLst>
          </p:cNvPr>
          <p:cNvSpPr/>
          <p:nvPr/>
        </p:nvSpPr>
        <p:spPr>
          <a:xfrm>
            <a:off x="406399" y="1172710"/>
            <a:ext cx="11520000" cy="32976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610" rIns="0" bIns="54610"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Karnataka is the only Indian state with two beaches with Blue Flag Certification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8A970F-C975-4B2C-B72B-1FEC94C023B9}"/>
              </a:ext>
            </a:extLst>
          </p:cNvPr>
          <p:cNvSpPr/>
          <p:nvPr/>
        </p:nvSpPr>
        <p:spPr>
          <a:xfrm>
            <a:off x="406399" y="1542377"/>
            <a:ext cx="11520000" cy="4388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Awarded by Foundation for Environmental Education by </a:t>
            </a:r>
            <a:r>
              <a:rPr lang="en-US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eminent international jury </a:t>
            </a:r>
            <a:r>
              <a:rPr lang="en-IN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comprising of</a:t>
            </a:r>
            <a:r>
              <a:rPr lang="en-US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comprises members of the United Nations Environment </a:t>
            </a:r>
            <a:r>
              <a:rPr lang="en-US" sz="11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(UNEP), United Nations World Tourism Organization (UNWTO), Foundation for Environmental Education (FEE) and International Union for Conservation of Nature (IUCN)</a:t>
            </a:r>
            <a:endParaRPr lang="en-IN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4B02C0-CC8F-4B2F-B998-DD6DB45CD0C9}"/>
              </a:ext>
            </a:extLst>
          </p:cNvPr>
          <p:cNvGrpSpPr/>
          <p:nvPr/>
        </p:nvGrpSpPr>
        <p:grpSpPr>
          <a:xfrm>
            <a:off x="472198" y="2028825"/>
            <a:ext cx="2457753" cy="540000"/>
            <a:chOff x="434850" y="2001150"/>
            <a:chExt cx="2457753" cy="540000"/>
          </a:xfrm>
        </p:grpSpPr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2CB7ED47-2B4B-4BC3-8E83-B6BC87AD68C0}"/>
                </a:ext>
              </a:extLst>
            </p:cNvPr>
            <p:cNvSpPr/>
            <p:nvPr/>
          </p:nvSpPr>
          <p:spPr>
            <a:xfrm>
              <a:off x="434850" y="2001150"/>
              <a:ext cx="540000" cy="540000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IN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C556FE5-3BB3-4BFE-8A10-0432B9C17F78}"/>
                </a:ext>
              </a:extLst>
            </p:cNvPr>
            <p:cNvSpPr/>
            <p:nvPr/>
          </p:nvSpPr>
          <p:spPr>
            <a:xfrm>
              <a:off x="974850" y="2001150"/>
              <a:ext cx="1917753" cy="540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Environment</a:t>
              </a:r>
              <a:endParaRPr lang="en-I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D7D7E6-435D-463D-8036-A7D6B729550A}"/>
              </a:ext>
            </a:extLst>
          </p:cNvPr>
          <p:cNvGrpSpPr/>
          <p:nvPr/>
        </p:nvGrpSpPr>
        <p:grpSpPr>
          <a:xfrm>
            <a:off x="3402149" y="2028825"/>
            <a:ext cx="2457753" cy="540000"/>
            <a:chOff x="2892603" y="1981200"/>
            <a:chExt cx="2457753" cy="540000"/>
          </a:xfrm>
        </p:grpSpPr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6C1F292A-6429-4C63-8CFC-792111F5C606}"/>
                </a:ext>
              </a:extLst>
            </p:cNvPr>
            <p:cNvSpPr/>
            <p:nvPr/>
          </p:nvSpPr>
          <p:spPr>
            <a:xfrm>
              <a:off x="2892603" y="1981200"/>
              <a:ext cx="540000" cy="540000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IN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AAAE688-1FC8-433D-9AD8-4907769B0DC4}"/>
                </a:ext>
              </a:extLst>
            </p:cNvPr>
            <p:cNvSpPr/>
            <p:nvPr/>
          </p:nvSpPr>
          <p:spPr>
            <a:xfrm>
              <a:off x="3432603" y="1981200"/>
              <a:ext cx="1917753" cy="540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</a:t>
              </a:r>
              <a:endParaRPr lang="en-I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5CFAF3-9375-4355-B2B3-AAC0FC52E8D1}"/>
              </a:ext>
            </a:extLst>
          </p:cNvPr>
          <p:cNvGrpSpPr/>
          <p:nvPr/>
        </p:nvGrpSpPr>
        <p:grpSpPr>
          <a:xfrm>
            <a:off x="6332100" y="2028825"/>
            <a:ext cx="2457753" cy="540000"/>
            <a:chOff x="2892603" y="1981200"/>
            <a:chExt cx="2457753" cy="540000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1C901FEE-FBFF-4F60-A4A0-B37FADAA7C9F}"/>
                </a:ext>
              </a:extLst>
            </p:cNvPr>
            <p:cNvSpPr/>
            <p:nvPr/>
          </p:nvSpPr>
          <p:spPr>
            <a:xfrm>
              <a:off x="2892603" y="1981200"/>
              <a:ext cx="540000" cy="540000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IN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08E974A-AD06-450A-A7B8-8DF167D91D3A}"/>
                </a:ext>
              </a:extLst>
            </p:cNvPr>
            <p:cNvSpPr/>
            <p:nvPr/>
          </p:nvSpPr>
          <p:spPr>
            <a:xfrm>
              <a:off x="3432603" y="1981200"/>
              <a:ext cx="1917753" cy="540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Safety</a:t>
              </a:r>
              <a:endParaRPr lang="en-I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5D9E1D-AB77-42E2-90B2-1A42A6C2B644}"/>
              </a:ext>
            </a:extLst>
          </p:cNvPr>
          <p:cNvGrpSpPr/>
          <p:nvPr/>
        </p:nvGrpSpPr>
        <p:grpSpPr>
          <a:xfrm>
            <a:off x="9262051" y="2028825"/>
            <a:ext cx="2457753" cy="540000"/>
            <a:chOff x="2892603" y="1981200"/>
            <a:chExt cx="2457753" cy="540000"/>
          </a:xfrm>
        </p:grpSpPr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995BC877-2155-4F44-AAE6-BBE7FC5958BC}"/>
                </a:ext>
              </a:extLst>
            </p:cNvPr>
            <p:cNvSpPr/>
            <p:nvPr/>
          </p:nvSpPr>
          <p:spPr>
            <a:xfrm>
              <a:off x="2892603" y="1981200"/>
              <a:ext cx="540000" cy="540000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IN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253ED03-AB50-4D49-BCA5-1E8C5A416C96}"/>
                </a:ext>
              </a:extLst>
            </p:cNvPr>
            <p:cNvSpPr/>
            <p:nvPr/>
          </p:nvSpPr>
          <p:spPr>
            <a:xfrm>
              <a:off x="3432603" y="1981200"/>
              <a:ext cx="1917753" cy="540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Accessibility</a:t>
              </a:r>
              <a:endParaRPr lang="en-I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E622CD87-0EBA-4C88-A132-7077C7EE3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399" y="3183954"/>
            <a:ext cx="2808000" cy="197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115EC72D-22BC-40BD-B24B-BF2E0E346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3000" y="3183954"/>
            <a:ext cx="2808000" cy="197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4BDE3387-5465-4ACA-B2C3-4D07BD1EB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399" y="3183954"/>
            <a:ext cx="2808000" cy="179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ABB4D7-4112-435C-9AC5-155480FEB3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1458" y="5004592"/>
            <a:ext cx="3941883" cy="1836000"/>
          </a:xfrm>
          <a:prstGeom prst="rect">
            <a:avLst/>
          </a:prstGeom>
        </p:spPr>
      </p:pic>
      <p:pic>
        <p:nvPicPr>
          <p:cNvPr id="25" name="Picture 24" descr="A picture containing sitting&#10;&#10;Description automatically generated">
            <a:extLst>
              <a:ext uri="{FF2B5EF4-FFF2-40B4-BE49-F238E27FC236}">
                <a16:creationId xmlns:a16="http://schemas.microsoft.com/office/drawing/2014/main" id="{9B6DEA18-D9E8-431B-B6E7-09AEAB9836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8703" y="81757"/>
            <a:ext cx="3007096" cy="91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2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48322-7403-4F50-9646-1D89BD34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Coastal Circuits to explore Karnataka’s many worlds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563D8-8BC4-4E33-836B-92003F9DA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523" y="1186076"/>
            <a:ext cx="3708474" cy="5491688"/>
          </a:xfrm>
          <a:prstGeom prst="rect">
            <a:avLst/>
          </a:prstGeom>
        </p:spPr>
      </p:pic>
      <p:pic>
        <p:nvPicPr>
          <p:cNvPr id="4" name="Picture 3" descr="A picture containing sitting&#10;&#10;Description automatically generated">
            <a:extLst>
              <a:ext uri="{FF2B5EF4-FFF2-40B4-BE49-F238E27FC236}">
                <a16:creationId xmlns:a16="http://schemas.microsoft.com/office/drawing/2014/main" id="{FD89A450-86A8-4A8E-9954-32E1E8E230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8703" y="81757"/>
            <a:ext cx="3007096" cy="9123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2D3D3F-28F4-4699-9C4E-70B561779236}"/>
              </a:ext>
            </a:extLst>
          </p:cNvPr>
          <p:cNvSpPr/>
          <p:nvPr/>
        </p:nvSpPr>
        <p:spPr>
          <a:xfrm>
            <a:off x="426664" y="1690898"/>
            <a:ext cx="7432077" cy="2647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IN" sz="2000" b="1" dirty="0">
                <a:latin typeface="Arial" panose="020B0604020202020204" pitchFamily="34" charset="0"/>
                <a:ea typeface="Arial" panose="020B0604020202020204" pitchFamily="34" charset="0"/>
                <a:cs typeface="Tunga" panose="020B0502040204020203" pitchFamily="34" charset="0"/>
              </a:rPr>
              <a:t>Karwar – Dandeli – Sirsi – Gokarna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IN" sz="2000" b="1" dirty="0">
                <a:latin typeface="Arial" panose="020B0604020202020204" pitchFamily="34" charset="0"/>
                <a:ea typeface="Arial" panose="020B0604020202020204" pitchFamily="34" charset="0"/>
                <a:cs typeface="Tunga" panose="020B0502040204020203" pitchFamily="34" charset="0"/>
              </a:rPr>
              <a:t>Gokarna – Murudeshwar  – Jog Falls – Kollur – Maravanthe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IN" sz="2000" b="1" dirty="0">
                <a:latin typeface="Arial" panose="020B0604020202020204" pitchFamily="34" charset="0"/>
                <a:ea typeface="Arial" panose="020B0604020202020204" pitchFamily="34" charset="0"/>
                <a:cs typeface="Tunga" panose="020B0502040204020203" pitchFamily="34" charset="0"/>
              </a:rPr>
              <a:t>Maravanthe – Agumbe – Maroe – Udupi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IN" sz="2000" b="1" dirty="0">
                <a:latin typeface="Arial" panose="020B0604020202020204" pitchFamily="34" charset="0"/>
                <a:ea typeface="Arial" panose="020B0604020202020204" pitchFamily="34" charset="0"/>
                <a:cs typeface="Tunga" panose="020B0502040204020203" pitchFamily="34" charset="0"/>
              </a:rPr>
              <a:t>Udupi – Karkala – </a:t>
            </a:r>
            <a:r>
              <a:rPr lang="en-IN" sz="2000" b="1" dirty="0" err="1">
                <a:latin typeface="Arial" panose="020B0604020202020204" pitchFamily="34" charset="0"/>
                <a:ea typeface="Arial" panose="020B0604020202020204" pitchFamily="34" charset="0"/>
                <a:cs typeface="Tunga" panose="020B0502040204020203" pitchFamily="34" charset="0"/>
              </a:rPr>
              <a:t>Mudbidri</a:t>
            </a:r>
            <a:r>
              <a:rPr lang="en-IN" sz="2000" b="1" dirty="0">
                <a:latin typeface="Arial" panose="020B0604020202020204" pitchFamily="34" charset="0"/>
                <a:ea typeface="Arial" panose="020B0604020202020204" pitchFamily="34" charset="0"/>
                <a:cs typeface="Tunga" panose="020B0502040204020203" pitchFamily="34" charset="0"/>
              </a:rPr>
              <a:t> – Dharmasthala – </a:t>
            </a:r>
            <a:r>
              <a:rPr lang="en-IN" sz="2000" b="1" dirty="0" err="1">
                <a:latin typeface="Arial" panose="020B0604020202020204" pitchFamily="34" charset="0"/>
                <a:ea typeface="Arial" panose="020B0604020202020204" pitchFamily="34" charset="0"/>
                <a:cs typeface="Tunga" panose="020B0502040204020203" pitchFamily="34" charset="0"/>
              </a:rPr>
              <a:t>Kukke</a:t>
            </a:r>
            <a:r>
              <a:rPr lang="en-IN" sz="2000" b="1" dirty="0">
                <a:latin typeface="Arial" panose="020B0604020202020204" pitchFamily="34" charset="0"/>
                <a:ea typeface="Arial" panose="020B0604020202020204" pitchFamily="34" charset="0"/>
                <a:cs typeface="Tunga" panose="020B0502040204020203" pitchFamily="34" charset="0"/>
              </a:rPr>
              <a:t> Subramanya – Mangalore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9776A6-8078-49CF-B5FB-B01D463895C6}"/>
              </a:ext>
            </a:extLst>
          </p:cNvPr>
          <p:cNvSpPr/>
          <p:nvPr/>
        </p:nvSpPr>
        <p:spPr>
          <a:xfrm>
            <a:off x="426664" y="4501920"/>
            <a:ext cx="7432076" cy="1330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b="1" dirty="0">
                <a:latin typeface="Arial" panose="020B0604020202020204" pitchFamily="34" charset="0"/>
                <a:ea typeface="Arial" panose="020B0604020202020204" pitchFamily="34" charset="0"/>
                <a:cs typeface="Tunga" panose="020B0502040204020203" pitchFamily="34" charset="0"/>
              </a:rPr>
              <a:t>Mangalore</a:t>
            </a:r>
            <a:r>
              <a:rPr lang="en-IN" sz="2400" dirty="0">
                <a:latin typeface="Arial" panose="020B0604020202020204" pitchFamily="34" charset="0"/>
                <a:ea typeface="Arial" panose="020B0604020202020204" pitchFamily="34" charset="0"/>
                <a:cs typeface="Tunga" panose="020B0502040204020203" pitchFamily="34" charset="0"/>
              </a:rPr>
              <a:t>, </a:t>
            </a:r>
            <a:r>
              <a:rPr lang="en-IN" sz="2400" b="1" dirty="0">
                <a:latin typeface="Arial" panose="020B0604020202020204" pitchFamily="34" charset="0"/>
                <a:ea typeface="Arial" panose="020B0604020202020204" pitchFamily="34" charset="0"/>
                <a:cs typeface="Tunga" panose="020B0502040204020203" pitchFamily="34" charset="0"/>
              </a:rPr>
              <a:t>Udupi</a:t>
            </a:r>
            <a:r>
              <a:rPr lang="en-IN" sz="2400" dirty="0">
                <a:latin typeface="Arial" panose="020B0604020202020204" pitchFamily="34" charset="0"/>
                <a:ea typeface="Arial" panose="020B0604020202020204" pitchFamily="34" charset="0"/>
                <a:cs typeface="Tunga" panose="020B0502040204020203" pitchFamily="34" charset="0"/>
              </a:rPr>
              <a:t> and </a:t>
            </a:r>
            <a:r>
              <a:rPr lang="en-IN" sz="2400" b="1" dirty="0">
                <a:latin typeface="Arial" panose="020B0604020202020204" pitchFamily="34" charset="0"/>
                <a:ea typeface="Arial" panose="020B0604020202020204" pitchFamily="34" charset="0"/>
                <a:cs typeface="Tunga" panose="020B0502040204020203" pitchFamily="34" charset="0"/>
              </a:rPr>
              <a:t>Karwar</a:t>
            </a:r>
            <a:r>
              <a:rPr lang="en-IN" sz="2400" dirty="0">
                <a:latin typeface="Arial" panose="020B0604020202020204" pitchFamily="34" charset="0"/>
                <a:ea typeface="Arial" panose="020B0604020202020204" pitchFamily="34" charset="0"/>
                <a:cs typeface="Tunga" panose="020B0502040204020203" pitchFamily="34" charset="0"/>
              </a:rPr>
              <a:t> in particular are well connected through a variety of transport channels and hence are good entry and exit points for tourists.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73CD3-4392-435B-AD67-5C9EB02C8129}"/>
              </a:ext>
            </a:extLst>
          </p:cNvPr>
          <p:cNvSpPr/>
          <p:nvPr/>
        </p:nvSpPr>
        <p:spPr>
          <a:xfrm>
            <a:off x="447002" y="1171878"/>
            <a:ext cx="7233958" cy="46565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610" rIns="108000" bIns="5461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Key Coastal Circuits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530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USED" val="KPMGFONT"/>
  <p:tag name="CREATEDBY" val="Global PowerPoint Toolbar"/>
  <p:tag name="TOOLBARVERSION" val="5.30a"/>
  <p:tag name="TYPE" val="ScreenWide"/>
  <p:tag name="KEYWORD" val="SCREENWIDE"/>
  <p:tag name="TEMPLATEVERSION" val="17/07/2017 11:56:04"/>
</p:tagLst>
</file>

<file path=ppt/theme/theme1.xml><?xml version="1.0" encoding="utf-8"?>
<a:theme xmlns:a="http://schemas.openxmlformats.org/drawingml/2006/main" name="KPMG_Widescreen_16:9 02/02/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Widescreen Standard Template.potx" id="{C73AE79B-2CEF-4426-A99A-369AC5D8AEFC}" vid="{DDE9EEF4-DA18-4F0F-81B0-593B7DF991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17966</TotalTime>
  <Words>632</Words>
  <Application>Microsoft Office PowerPoint</Application>
  <PresentationFormat>Widescreen</PresentationFormat>
  <Paragraphs>144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KPMG Extralight</vt:lpstr>
      <vt:lpstr>Arial Unicode MS</vt:lpstr>
      <vt:lpstr>Tunga</vt:lpstr>
      <vt:lpstr>Calibri</vt:lpstr>
      <vt:lpstr>Arial</vt:lpstr>
      <vt:lpstr>KPMG_Widescreen_16:9 02/02/2016</vt:lpstr>
      <vt:lpstr>PowerPoint Presentation</vt:lpstr>
      <vt:lpstr>Overview of Tourism in Karnataka</vt:lpstr>
      <vt:lpstr>Key Facts for Karnataka Tourism</vt:lpstr>
      <vt:lpstr>Tourism Potential of Karnataka</vt:lpstr>
      <vt:lpstr>Tourism Potential of Karnataka</vt:lpstr>
      <vt:lpstr>Tourism Potential of Karnataka</vt:lpstr>
      <vt:lpstr>Tourism Potential of Karnataka</vt:lpstr>
      <vt:lpstr>Blue Flag Certification for Karnataka Beaches</vt:lpstr>
      <vt:lpstr>Coastal Circuits to explore Karnataka’s many worlds</vt:lpstr>
      <vt:lpstr>Support for Investments in Karnataka’s Tourism Sector</vt:lpstr>
      <vt:lpstr>Karnataka Tourism Policy 2020-25</vt:lpstr>
      <vt:lpstr>Subsidies under Karnataka Tourism Policy 2020-25</vt:lpstr>
      <vt:lpstr>Incentives and Concessions under Policy</vt:lpstr>
      <vt:lpstr>Investment Facilitation for Tourism Projects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Karnataka Tourism - Virtual Maritime India Summit 2021</dc:title>
  <dc:creator>Sinha, Yash</dc:creator>
  <cp:lastModifiedBy>Suhas Jirgi</cp:lastModifiedBy>
  <cp:revision>1555</cp:revision>
  <dcterms:created xsi:type="dcterms:W3CDTF">2020-06-16T12:13:36Z</dcterms:created>
  <dcterms:modified xsi:type="dcterms:W3CDTF">2021-03-01T14:19:05Z</dcterms:modified>
</cp:coreProperties>
</file>